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12192000"/>
  <p:embeddedFontLst>
    <p:embeddedFont>
      <p:font typeface="Cormorant Garamond" pitchFamily="2" charset="0"/>
      <p:regular r:id="rId19"/>
      <p:bold r:id="rId20"/>
      <p:italic r:id="rId21"/>
      <p:boldItalic r:id="rId22"/>
    </p:embeddedFont>
    <p:embeddedFont>
      <p:font typeface="Cormorant Garamond SemiBold" pitchFamily="2" charset="0"/>
      <p:bold r:id="rId23"/>
      <p:boldItalic r:id="rId24"/>
    </p:embeddedFont>
    <p:embeddedFont>
      <p:font typeface="Inter 18pt" panose="02000503000000020004" pitchFamily="2" charset="0"/>
      <p:regular r:id="rId25"/>
      <p:bold r:id="rId26"/>
      <p:italic r:id="rId27"/>
      <p:bold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fKoHHy+knirZUYI4IR2Y/A==" hashData="IJkBN6ORpqgMnHn2W0fPp5IfaZ8ix+oDUrsruIOfzkq1r+EMvdkSPo93nOlZ/s8Y+dtUozrUgzdeUAI9qkZCCw=="/>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2" d="100"/>
          <a:sy n="102" d="100"/>
        </p:scale>
        <p:origin x="36" y="6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Balance (£m)</c:v>
                </c:pt>
              </c:strCache>
            </c:strRef>
          </c:tx>
          <c:spPr>
            <a:ln w="31750" cap="flat">
              <a:solidFill>
                <a:srgbClr val="E0B564"/>
              </a:solidFill>
              <a:prstDash val="solid"/>
              <a:round/>
            </a:ln>
            <a:effectLst/>
          </c:spPr>
          <c:marker>
            <c:symbol val="circle"/>
            <c:size val="6"/>
            <c:spPr>
              <a:solidFill>
                <a:srgbClr val="E0B564"/>
              </a:solidFill>
              <a:ln w="9525" cap="flat">
                <a:solidFill>
                  <a:srgbClr val="E0B564"/>
                </a:solidFill>
                <a:prstDash val="solid"/>
                <a:round/>
              </a:ln>
              <a:effectLst/>
            </c:spPr>
          </c:marker>
          <c:cat>
            <c:strRef>
              <c:f>Sheet1!$A$2:$A$19</c:f>
              <c:strCache>
                <c:ptCount val="18"/>
                <c:pt idx="0">
                  <c:v>1 Mar</c:v>
                </c:pt>
                <c:pt idx="1">
                  <c:v>4</c:v>
                </c:pt>
                <c:pt idx="2">
                  <c:v>7</c:v>
                </c:pt>
                <c:pt idx="3">
                  <c:v>10</c:v>
                </c:pt>
                <c:pt idx="4">
                  <c:v>13</c:v>
                </c:pt>
                <c:pt idx="5">
                  <c:v>16</c:v>
                </c:pt>
                <c:pt idx="6">
                  <c:v>19</c:v>
                </c:pt>
                <c:pt idx="7">
                  <c:v>22</c:v>
                </c:pt>
                <c:pt idx="8">
                  <c:v>25</c:v>
                </c:pt>
                <c:pt idx="9">
                  <c:v>27</c:v>
                </c:pt>
                <c:pt idx="10">
                  <c:v>28</c:v>
                </c:pt>
                <c:pt idx="11">
                  <c:v>29</c:v>
                </c:pt>
                <c:pt idx="12">
                  <c:v>30</c:v>
                </c:pt>
                <c:pt idx="13">
                  <c:v>31 Mar</c:v>
                </c:pt>
                <c:pt idx="14">
                  <c:v>1 Apr</c:v>
                </c:pt>
                <c:pt idx="15">
                  <c:v>2</c:v>
                </c:pt>
                <c:pt idx="16">
                  <c:v>3</c:v>
                </c:pt>
                <c:pt idx="17">
                  <c:v>4 Apr</c:v>
                </c:pt>
              </c:strCache>
            </c:strRef>
          </c:cat>
          <c:val>
            <c:numRef>
              <c:f>Sheet1!$B$2:$B$19</c:f>
              <c:numCache>
                <c:formatCode>General</c:formatCode>
                <c:ptCount val="18"/>
                <c:pt idx="0">
                  <c:v>2.1</c:v>
                </c:pt>
                <c:pt idx="1">
                  <c:v>2.14</c:v>
                </c:pt>
                <c:pt idx="2">
                  <c:v>2.08</c:v>
                </c:pt>
                <c:pt idx="3">
                  <c:v>2.12</c:v>
                </c:pt>
                <c:pt idx="4">
                  <c:v>2.1800000000000002</c:v>
                </c:pt>
                <c:pt idx="5">
                  <c:v>2.15</c:v>
                </c:pt>
                <c:pt idx="6">
                  <c:v>2.11</c:v>
                </c:pt>
                <c:pt idx="7">
                  <c:v>2.16</c:v>
                </c:pt>
                <c:pt idx="8">
                  <c:v>2.2000000000000002</c:v>
                </c:pt>
                <c:pt idx="9">
                  <c:v>2.2400000000000002</c:v>
                </c:pt>
                <c:pt idx="10">
                  <c:v>2.9</c:v>
                </c:pt>
                <c:pt idx="11">
                  <c:v>3.6</c:v>
                </c:pt>
                <c:pt idx="12">
                  <c:v>4.3</c:v>
                </c:pt>
                <c:pt idx="13">
                  <c:v>4.8499999999999996</c:v>
                </c:pt>
                <c:pt idx="14">
                  <c:v>3.1</c:v>
                </c:pt>
                <c:pt idx="15">
                  <c:v>2.35</c:v>
                </c:pt>
                <c:pt idx="16">
                  <c:v>2.2400000000000002</c:v>
                </c:pt>
                <c:pt idx="17">
                  <c:v>2.19</c:v>
                </c:pt>
              </c:numCache>
            </c:numRef>
          </c:val>
          <c:smooth val="0"/>
          <c:extLst>
            <c:ext xmlns:c16="http://schemas.microsoft.com/office/drawing/2014/chart" uri="{C3380CC4-5D6E-409C-BE32-E72D297353CC}">
              <c16:uniqueId val="{00000000-ED18-4CE5-A2A8-EA5AE35E29A4}"/>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noFill/>
            <a:prstDash val="solid"/>
            <a:round/>
          </a:ln>
        </c:spPr>
        <c:txPr>
          <a:bodyPr/>
          <a:lstStyle/>
          <a:p>
            <a:pPr>
              <a:defRPr sz="900" b="0" i="0" u="none" strike="noStrike">
                <a:solidFill>
                  <a:srgbClr val="A8A399"/>
                </a:solidFill>
                <a:latin typeface="Inter 18pt"/>
              </a:defRPr>
            </a:pPr>
            <a:endParaRPr lang="en-US"/>
          </a:p>
        </c:txPr>
        <c:crossAx val="2094734552"/>
        <c:crosses val="autoZero"/>
        <c:auto val="1"/>
        <c:lblAlgn val="ctr"/>
        <c:lblOffset val="100"/>
        <c:noMultiLvlLbl val="1"/>
      </c:catAx>
      <c:valAx>
        <c:axId val="2094734552"/>
        <c:scaling>
          <c:orientation val="minMax"/>
          <c:max val="5.5"/>
          <c:min val="1.5"/>
        </c:scaling>
        <c:delete val="0"/>
        <c:axPos val="l"/>
        <c:majorGridlines>
          <c:spPr>
            <a:ln w="6350" cap="flat">
              <a:solidFill>
                <a:srgbClr val="2A2E35"/>
              </a:solidFill>
              <a:prstDash val="solid"/>
              <a:round/>
            </a:ln>
          </c:spPr>
        </c:majorGridlines>
        <c:numFmt formatCode="\£0.0&quot;m&quot;" sourceLinked="0"/>
        <c:majorTickMark val="out"/>
        <c:minorTickMark val="none"/>
        <c:tickLblPos val="nextTo"/>
        <c:spPr>
          <a:ln w="12700" cap="flat">
            <a:noFill/>
            <a:prstDash val="solid"/>
            <a:round/>
          </a:ln>
        </c:spPr>
        <c:txPr>
          <a:bodyPr/>
          <a:lstStyle/>
          <a:p>
            <a:pPr>
              <a:defRPr sz="900" b="0" i="0" u="none" strike="noStrike">
                <a:solidFill>
                  <a:srgbClr val="A8A399"/>
                </a:solidFill>
                <a:latin typeface="Inter 18pt"/>
              </a:defRPr>
            </a:pPr>
            <a:endParaRPr lang="en-US"/>
          </a:p>
        </c:txPr>
        <c:crossAx val="2094734554"/>
        <c:crosses val="autoZero"/>
        <c:crossBetween val="between"/>
        <c:majorUnit val="1"/>
      </c:valAx>
      <c:spPr>
        <a:solidFill>
          <a:srgbClr val="121418"/>
        </a:solid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2777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4.xml"/><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9.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hyperlink" Target="https://www.wevo.co.uk"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hyperlink" Target="mailto:info@wevo.co.uk" TargetMode="Externa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B0D"/>
        </a:solidFill>
        <a:effectLst/>
      </p:bgPr>
    </p:bg>
    <p:spTree>
      <p:nvGrpSpPr>
        <p:cNvPr id="1" name=""/>
        <p:cNvGrpSpPr/>
        <p:nvPr/>
      </p:nvGrpSpPr>
      <p:grpSpPr>
        <a:xfrm>
          <a:off x="0" y="0"/>
          <a:ext cx="0" cy="0"/>
          <a:chOff x="0" y="0"/>
          <a:chExt cx="0" cy="0"/>
        </a:xfrm>
      </p:grpSpPr>
      <p:sp>
        <p:nvSpPr>
          <p:cNvPr id="2" name="Shape 0"/>
          <p:cNvSpPr/>
          <p:nvPr/>
        </p:nvSpPr>
        <p:spPr>
          <a:xfrm>
            <a:off x="7296912" y="865022"/>
            <a:ext cx="5888736" cy="5402275"/>
          </a:xfrm>
          <a:prstGeom prst="roundRect">
            <a:avLst>
              <a:gd name="adj" fmla="val 1693"/>
            </a:avLst>
          </a:prstGeom>
          <a:solidFill>
            <a:srgbClr val="FFFFFF"/>
          </a:solidFill>
          <a:ln w="12700">
            <a:solidFill>
              <a:srgbClr val="C8922A"/>
            </a:solidFill>
            <a:prstDash val="solid"/>
          </a:ln>
          <a:effectLst>
            <a:outerShdw blurRad="304800" dist="101600" dir="5400000" algn="bl" rotWithShape="0">
              <a:srgbClr val="000000">
                <a:alpha val="55000"/>
              </a:srgbClr>
            </a:outerShdw>
          </a:effectLst>
        </p:spPr>
      </p:sp>
      <p:pic>
        <p:nvPicPr>
          <p:cNvPr id="3" name="Image 0" descr="preencoded.png"/>
          <p:cNvPicPr>
            <a:picLocks noChangeAspect="1"/>
          </p:cNvPicPr>
          <p:nvPr/>
        </p:nvPicPr>
        <p:blipFill>
          <a:blip r:embed="rId3"/>
          <a:stretch>
            <a:fillRect/>
          </a:stretch>
        </p:blipFill>
        <p:spPr>
          <a:xfrm>
            <a:off x="7360920" y="929030"/>
            <a:ext cx="5760720" cy="5274259"/>
          </a:xfrm>
          <a:prstGeom prst="rect">
            <a:avLst/>
          </a:prstGeom>
        </p:spPr>
      </p:pic>
      <p:sp>
        <p:nvSpPr>
          <p:cNvPr id="4" name="Text 1"/>
          <p:cNvSpPr txBox="1"/>
          <p:nvPr/>
        </p:nvSpPr>
        <p:spPr>
          <a:xfrm>
            <a:off x="685800" y="640080"/>
            <a:ext cx="6400800" cy="365760"/>
          </a:xfrm>
          <a:prstGeom prst="rect">
            <a:avLst/>
          </a:prstGeom>
          <a:noFill/>
          <a:ln/>
        </p:spPr>
        <p:txBody>
          <a:bodyPr wrap="square" lIns="0" tIns="0" rIns="0" bIns="0" rtlCol="0" anchor="t"/>
          <a:lstStyle/>
          <a:p>
            <a:pPr marL="0" indent="0">
              <a:buNone/>
            </a:pPr>
            <a:r>
              <a:rPr lang="en-US" sz="1400" b="1" kern="0" spc="400" dirty="0">
                <a:solidFill>
                  <a:srgbClr val="F0EDE6"/>
                </a:solidFill>
                <a:latin typeface="Inter 18pt" pitchFamily="34" charset="0"/>
                <a:ea typeface="Inter 18pt" pitchFamily="34" charset="-122"/>
                <a:cs typeface="Inter 18pt" pitchFamily="34" charset="-120"/>
              </a:rPr>
              <a:t>WEVO</a:t>
            </a:r>
            <a:r>
              <a:rPr lang="en-US" sz="1400" kern="0" spc="400" dirty="0">
                <a:solidFill>
                  <a:srgbClr val="E0B564"/>
                </a:solidFill>
                <a:latin typeface="Inter 18pt" pitchFamily="34" charset="0"/>
                <a:ea typeface="Inter 18pt" pitchFamily="34" charset="-122"/>
                <a:cs typeface="Inter 18pt" pitchFamily="34" charset="-120"/>
              </a:rPr>
              <a:t>   GL ANALYTICS</a:t>
            </a:r>
            <a:endParaRPr lang="en-US" sz="1400" dirty="0"/>
          </a:p>
        </p:txBody>
      </p:sp>
      <p:sp>
        <p:nvSpPr>
          <p:cNvPr id="5" name="Text 2"/>
          <p:cNvSpPr txBox="1"/>
          <p:nvPr/>
        </p:nvSpPr>
        <p:spPr>
          <a:xfrm>
            <a:off x="685800" y="1874520"/>
            <a:ext cx="6400800" cy="274320"/>
          </a:xfrm>
          <a:prstGeom prst="rect">
            <a:avLst/>
          </a:prstGeom>
          <a:noFill/>
          <a:ln/>
        </p:spPr>
        <p:txBody>
          <a:bodyPr wrap="square" lIns="0" tIns="0" rIns="0" bIns="0" rtlCol="0" anchor="t"/>
          <a:lstStyle/>
          <a:p>
            <a:pPr marL="0" indent="0">
              <a:buNone/>
            </a:pPr>
            <a:r>
              <a:rPr lang="en-US" sz="1050" b="1" kern="0" spc="300" dirty="0">
                <a:solidFill>
                  <a:srgbClr val="C8922A"/>
                </a:solidFill>
                <a:latin typeface="Inter 18pt" pitchFamily="34" charset="0"/>
                <a:ea typeface="Inter 18pt" pitchFamily="34" charset="-122"/>
                <a:cs typeface="Inter 18pt" pitchFamily="34" charset="-120"/>
              </a:rPr>
              <a:t>MANAGEMENT REPORTING OVER YOUR GENERAL LEDGER</a:t>
            </a:r>
            <a:endParaRPr lang="en-US" sz="1050" dirty="0"/>
          </a:p>
        </p:txBody>
      </p:sp>
      <p:sp>
        <p:nvSpPr>
          <p:cNvPr id="6" name="Text 3"/>
          <p:cNvSpPr txBox="1"/>
          <p:nvPr/>
        </p:nvSpPr>
        <p:spPr>
          <a:xfrm>
            <a:off x="685800" y="2240280"/>
            <a:ext cx="6492240" cy="2194560"/>
          </a:xfrm>
          <a:prstGeom prst="rect">
            <a:avLst/>
          </a:prstGeom>
          <a:noFill/>
          <a:ln/>
        </p:spPr>
        <p:txBody>
          <a:bodyPr wrap="square" lIns="0" tIns="0" rIns="0" bIns="0" rtlCol="0" anchor="t"/>
          <a:lstStyle/>
          <a:p>
            <a:pPr marL="0" indent="0">
              <a:lnSpc>
                <a:spcPct val="90000"/>
              </a:lnSpc>
              <a:buNone/>
            </a:pPr>
            <a:r>
              <a:rPr lang="en-US" sz="5400" dirty="0">
                <a:solidFill>
                  <a:srgbClr val="F0EDE6"/>
                </a:solidFill>
                <a:latin typeface="Cormorant Garamond SemiBold" pitchFamily="34" charset="0"/>
                <a:ea typeface="Cormorant Garamond SemiBold" pitchFamily="34" charset="-122"/>
                <a:cs typeface="Cormorant Garamond SemiBold" pitchFamily="34" charset="-120"/>
              </a:rPr>
              <a:t>See where every number in your business </a:t>
            </a:r>
            <a:r>
              <a:rPr lang="en-US" sz="5400" i="1" dirty="0">
                <a:solidFill>
                  <a:srgbClr val="E0B564"/>
                </a:solidFill>
                <a:latin typeface="Cormorant Garamond" pitchFamily="34" charset="0"/>
                <a:ea typeface="Cormorant Garamond" pitchFamily="34" charset="-122"/>
                <a:cs typeface="Cormorant Garamond" pitchFamily="34" charset="-120"/>
              </a:rPr>
              <a:t>comes from.</a:t>
            </a:r>
            <a:endParaRPr lang="en-US" sz="5400" dirty="0"/>
          </a:p>
        </p:txBody>
      </p:sp>
      <p:sp>
        <p:nvSpPr>
          <p:cNvPr id="7" name="Text 4"/>
          <p:cNvSpPr txBox="1"/>
          <p:nvPr/>
        </p:nvSpPr>
        <p:spPr>
          <a:xfrm>
            <a:off x="685800" y="4754880"/>
            <a:ext cx="5760720" cy="1005840"/>
          </a:xfrm>
          <a:prstGeom prst="rect">
            <a:avLst/>
          </a:prstGeom>
          <a:noFill/>
          <a:ln/>
        </p:spPr>
        <p:txBody>
          <a:bodyPr wrap="square" lIns="0" tIns="0" rIns="0" bIns="0" rtlCol="0" anchor="t"/>
          <a:lstStyle/>
          <a:p>
            <a:pPr marL="0" indent="0">
              <a:lnSpc>
                <a:spcPct val="130000"/>
              </a:lnSpc>
              <a:buNone/>
            </a:pPr>
            <a:r>
              <a:rPr lang="en-US" sz="1400" dirty="0">
                <a:solidFill>
                  <a:srgbClr val="A8A399"/>
                </a:solidFill>
                <a:latin typeface="Inter 18pt" pitchFamily="34" charset="0"/>
                <a:ea typeface="Inter 18pt" pitchFamily="34" charset="-122"/>
                <a:cs typeface="Inter 18pt" pitchFamily="34" charset="-120"/>
              </a:rPr>
              <a:t>Organise your figures the way you actually run the business, and let anyone who owns a number click straight through to what sits behind it. Minutes behind your ledger, not a night.</a:t>
            </a:r>
            <a:endParaRPr lang="en-US" sz="1400" dirty="0"/>
          </a:p>
        </p:txBody>
      </p:sp>
      <p:sp>
        <p:nvSpPr>
          <p:cNvPr id="8" name="Text 5"/>
          <p:cNvSpPr txBox="1"/>
          <p:nvPr/>
        </p:nvSpPr>
        <p:spPr>
          <a:xfrm>
            <a:off x="685800" y="6080760"/>
            <a:ext cx="5486400" cy="274320"/>
          </a:xfrm>
          <a:prstGeom prst="rect">
            <a:avLst/>
          </a:prstGeom>
          <a:noFill/>
          <a:ln/>
        </p:spPr>
        <p:txBody>
          <a:bodyPr wrap="square" lIns="0" tIns="0" rIns="0" bIns="0" rtlCol="0" anchor="t"/>
          <a:lstStyle/>
          <a:p>
            <a:pPr marL="0" indent="0">
              <a:buNone/>
            </a:pPr>
            <a:r>
              <a:rPr lang="en-US" sz="1000" dirty="0">
                <a:solidFill>
                  <a:srgbClr val="6E6A63"/>
                </a:solidFill>
                <a:latin typeface="Inter 18pt" pitchFamily="34" charset="0"/>
                <a:ea typeface="Inter 18pt" pitchFamily="34" charset="-122"/>
                <a:cs typeface="Inter 18pt" pitchFamily="34" charset="-120"/>
              </a:rPr>
              <a:t>Professional Software Ltd   |   wevo.co.uk</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A0B0D"/>
        </a:solidFill>
        <a:effectLst/>
      </p:bgPr>
    </p:bg>
    <p:spTree>
      <p:nvGrpSpPr>
        <p:cNvPr id="1" name=""/>
        <p:cNvGrpSpPr/>
        <p:nvPr/>
      </p:nvGrpSpPr>
      <p:grpSpPr>
        <a:xfrm>
          <a:off x="0" y="0"/>
          <a:ext cx="0" cy="0"/>
          <a:chOff x="0" y="0"/>
          <a:chExt cx="0" cy="0"/>
        </a:xfrm>
      </p:grpSpPr>
      <p:sp>
        <p:nvSpPr>
          <p:cNvPr id="2" name="Text 0"/>
          <p:cNvSpPr txBox="1"/>
          <p:nvPr/>
        </p:nvSpPr>
        <p:spPr>
          <a:xfrm>
            <a:off x="685800" y="566928"/>
            <a:ext cx="9144000" cy="274320"/>
          </a:xfrm>
          <a:prstGeom prst="rect">
            <a:avLst/>
          </a:prstGeom>
          <a:noFill/>
          <a:ln/>
        </p:spPr>
        <p:txBody>
          <a:bodyPr wrap="square" lIns="0" tIns="0" rIns="0" bIns="0" rtlCol="0" anchor="t"/>
          <a:lstStyle/>
          <a:p>
            <a:pPr marL="0" indent="0">
              <a:buNone/>
            </a:pPr>
            <a:r>
              <a:rPr lang="en-US" sz="1050" b="1" kern="0" spc="300" dirty="0">
                <a:solidFill>
                  <a:srgbClr val="C8922A"/>
                </a:solidFill>
                <a:latin typeface="Inter 18pt" pitchFamily="34" charset="0"/>
                <a:ea typeface="Inter 18pt" pitchFamily="34" charset="-122"/>
                <a:cs typeface="Inter 18pt" pitchFamily="34" charset="-120"/>
              </a:rPr>
              <a:t>WEVO AT A GLANCE</a:t>
            </a:r>
            <a:endParaRPr lang="en-US" sz="1050" dirty="0"/>
          </a:p>
        </p:txBody>
      </p:sp>
      <p:sp>
        <p:nvSpPr>
          <p:cNvPr id="3" name="Text 1"/>
          <p:cNvSpPr txBox="1"/>
          <p:nvPr/>
        </p:nvSpPr>
        <p:spPr>
          <a:xfrm>
            <a:off x="685800" y="868680"/>
            <a:ext cx="10789920" cy="914400"/>
          </a:xfrm>
          <a:prstGeom prst="rect">
            <a:avLst/>
          </a:prstGeom>
          <a:noFill/>
          <a:ln/>
        </p:spPr>
        <p:txBody>
          <a:bodyPr wrap="square" lIns="0" tIns="0" rIns="0" bIns="0" rtlCol="0" anchor="t"/>
          <a:lstStyle/>
          <a:p>
            <a:pPr marL="0" indent="0">
              <a:lnSpc>
                <a:spcPct val="95000"/>
              </a:lnSpc>
              <a:buNone/>
            </a:pPr>
            <a:r>
              <a:rPr lang="en-US" sz="3800" dirty="0">
                <a:solidFill>
                  <a:srgbClr val="F0EDE6"/>
                </a:solidFill>
                <a:latin typeface="Cormorant Garamond SemiBold" pitchFamily="34" charset="0"/>
                <a:ea typeface="Cormorant Garamond SemiBold" pitchFamily="34" charset="-122"/>
                <a:cs typeface="Cormorant Garamond SemiBold" pitchFamily="34" charset="-120"/>
              </a:rPr>
              <a:t>A reporting layer your existing systems were never designed to be</a:t>
            </a:r>
            <a:endParaRPr lang="en-US" sz="3800" dirty="0"/>
          </a:p>
        </p:txBody>
      </p:sp>
      <p:sp>
        <p:nvSpPr>
          <p:cNvPr id="4" name="Shape 2"/>
          <p:cNvSpPr/>
          <p:nvPr/>
        </p:nvSpPr>
        <p:spPr>
          <a:xfrm>
            <a:off x="685800" y="2148840"/>
            <a:ext cx="2560320" cy="2011680"/>
          </a:xfrm>
          <a:prstGeom prst="roundRect">
            <a:avLst>
              <a:gd name="adj" fmla="val 4545"/>
            </a:avLst>
          </a:prstGeom>
          <a:solidFill>
            <a:srgbClr val="171A1F"/>
          </a:solidFill>
          <a:ln w="9525">
            <a:solidFill>
              <a:srgbClr val="2A2E35"/>
            </a:solidFill>
            <a:prstDash val="solid"/>
          </a:ln>
        </p:spPr>
      </p:sp>
      <p:sp>
        <p:nvSpPr>
          <p:cNvPr id="5" name="Text 3"/>
          <p:cNvSpPr txBox="1"/>
          <p:nvPr/>
        </p:nvSpPr>
        <p:spPr>
          <a:xfrm>
            <a:off x="960120" y="2423160"/>
            <a:ext cx="2011680" cy="822960"/>
          </a:xfrm>
          <a:prstGeom prst="rect">
            <a:avLst/>
          </a:prstGeom>
          <a:noFill/>
          <a:ln/>
        </p:spPr>
        <p:txBody>
          <a:bodyPr wrap="square" lIns="0" tIns="0" rIns="0" bIns="0" rtlCol="0" anchor="t"/>
          <a:lstStyle/>
          <a:p>
            <a:pPr marL="0" indent="0">
              <a:buNone/>
            </a:pPr>
            <a:r>
              <a:rPr lang="en-US" sz="4600" b="1" dirty="0">
                <a:solidFill>
                  <a:srgbClr val="E0B564"/>
                </a:solidFill>
                <a:latin typeface="Inter 18pt" pitchFamily="34" charset="0"/>
                <a:ea typeface="Inter 18pt" pitchFamily="34" charset="-122"/>
                <a:cs typeface="Inter 18pt" pitchFamily="34" charset="-120"/>
              </a:rPr>
              <a:t>&lt; 1s</a:t>
            </a:r>
            <a:endParaRPr lang="en-US" sz="4600" dirty="0"/>
          </a:p>
        </p:txBody>
      </p:sp>
      <p:sp>
        <p:nvSpPr>
          <p:cNvPr id="6" name="Text 4"/>
          <p:cNvSpPr txBox="1"/>
          <p:nvPr/>
        </p:nvSpPr>
        <p:spPr>
          <a:xfrm>
            <a:off x="960120" y="3337560"/>
            <a:ext cx="2011680" cy="731520"/>
          </a:xfrm>
          <a:prstGeom prst="rect">
            <a:avLst/>
          </a:prstGeom>
          <a:noFill/>
          <a:ln/>
        </p:spPr>
        <p:txBody>
          <a:bodyPr wrap="square" lIns="0" tIns="0" rIns="0" bIns="0" rtlCol="0" anchor="t"/>
          <a:lstStyle/>
          <a:p>
            <a:pPr marL="0" indent="0">
              <a:lnSpc>
                <a:spcPct val="120000"/>
              </a:lnSpc>
              <a:buNone/>
            </a:pPr>
            <a:r>
              <a:rPr lang="en-US" sz="1200" dirty="0">
                <a:solidFill>
                  <a:srgbClr val="A8A399"/>
                </a:solidFill>
                <a:latin typeface="Inter 18pt" pitchFamily="34" charset="0"/>
                <a:ea typeface="Inter 18pt" pitchFamily="34" charset="-122"/>
                <a:cs typeface="Inter 18pt" pitchFamily="34" charset="-120"/>
              </a:rPr>
              <a:t>From any figure to the detail behind it</a:t>
            </a:r>
            <a:endParaRPr lang="en-US" sz="1200" dirty="0"/>
          </a:p>
        </p:txBody>
      </p:sp>
      <p:sp>
        <p:nvSpPr>
          <p:cNvPr id="7" name="Shape 5"/>
          <p:cNvSpPr/>
          <p:nvPr/>
        </p:nvSpPr>
        <p:spPr>
          <a:xfrm>
            <a:off x="3438144" y="2148840"/>
            <a:ext cx="2560320" cy="2011680"/>
          </a:xfrm>
          <a:prstGeom prst="roundRect">
            <a:avLst>
              <a:gd name="adj" fmla="val 4545"/>
            </a:avLst>
          </a:prstGeom>
          <a:solidFill>
            <a:srgbClr val="171A1F"/>
          </a:solidFill>
          <a:ln w="9525">
            <a:solidFill>
              <a:srgbClr val="2A2E35"/>
            </a:solidFill>
            <a:prstDash val="solid"/>
          </a:ln>
        </p:spPr>
      </p:sp>
      <p:sp>
        <p:nvSpPr>
          <p:cNvPr id="8" name="Text 6"/>
          <p:cNvSpPr txBox="1"/>
          <p:nvPr/>
        </p:nvSpPr>
        <p:spPr>
          <a:xfrm>
            <a:off x="3712464" y="2423160"/>
            <a:ext cx="2011680" cy="822960"/>
          </a:xfrm>
          <a:prstGeom prst="rect">
            <a:avLst/>
          </a:prstGeom>
          <a:noFill/>
          <a:ln/>
        </p:spPr>
        <p:txBody>
          <a:bodyPr wrap="square" lIns="0" tIns="0" rIns="0" bIns="0" rtlCol="0" anchor="t"/>
          <a:lstStyle/>
          <a:p>
            <a:pPr marL="0" indent="0">
              <a:buNone/>
            </a:pPr>
            <a:r>
              <a:rPr lang="en-US" sz="4600" b="1" dirty="0">
                <a:solidFill>
                  <a:srgbClr val="E0B564"/>
                </a:solidFill>
                <a:latin typeface="Inter 18pt" pitchFamily="34" charset="0"/>
                <a:ea typeface="Inter 18pt" pitchFamily="34" charset="-122"/>
                <a:cs typeface="Inter 18pt" pitchFamily="34" charset="-120"/>
              </a:rPr>
              <a:t>0</a:t>
            </a:r>
            <a:endParaRPr lang="en-US" sz="4600" dirty="0"/>
          </a:p>
        </p:txBody>
      </p:sp>
      <p:sp>
        <p:nvSpPr>
          <p:cNvPr id="9" name="Text 7"/>
          <p:cNvSpPr txBox="1"/>
          <p:nvPr/>
        </p:nvSpPr>
        <p:spPr>
          <a:xfrm>
            <a:off x="3712464" y="3337560"/>
            <a:ext cx="2011680" cy="731520"/>
          </a:xfrm>
          <a:prstGeom prst="rect">
            <a:avLst/>
          </a:prstGeom>
          <a:noFill/>
          <a:ln/>
        </p:spPr>
        <p:txBody>
          <a:bodyPr wrap="square" lIns="0" tIns="0" rIns="0" bIns="0" rtlCol="0" anchor="t"/>
          <a:lstStyle/>
          <a:p>
            <a:pPr marL="0" indent="0">
              <a:lnSpc>
                <a:spcPct val="120000"/>
              </a:lnSpc>
              <a:buNone/>
            </a:pPr>
            <a:r>
              <a:rPr lang="en-US" sz="1200" dirty="0">
                <a:solidFill>
                  <a:srgbClr val="A8A399"/>
                </a:solidFill>
                <a:latin typeface="Inter 18pt" pitchFamily="34" charset="0"/>
                <a:ea typeface="Inter 18pt" pitchFamily="34" charset="-122"/>
                <a:cs typeface="Inter 18pt" pitchFamily="34" charset="-120"/>
              </a:rPr>
              <a:t>Overnight batches to wait for. Minutes behind the ledger</a:t>
            </a:r>
            <a:endParaRPr lang="en-US" sz="1200" dirty="0"/>
          </a:p>
        </p:txBody>
      </p:sp>
      <p:sp>
        <p:nvSpPr>
          <p:cNvPr id="10" name="Shape 8"/>
          <p:cNvSpPr/>
          <p:nvPr/>
        </p:nvSpPr>
        <p:spPr>
          <a:xfrm>
            <a:off x="6190488" y="2148840"/>
            <a:ext cx="2560320" cy="2011680"/>
          </a:xfrm>
          <a:prstGeom prst="roundRect">
            <a:avLst>
              <a:gd name="adj" fmla="val 4545"/>
            </a:avLst>
          </a:prstGeom>
          <a:solidFill>
            <a:srgbClr val="171A1F"/>
          </a:solidFill>
          <a:ln w="9525">
            <a:solidFill>
              <a:srgbClr val="2A2E35"/>
            </a:solidFill>
            <a:prstDash val="solid"/>
          </a:ln>
        </p:spPr>
      </p:sp>
      <p:sp>
        <p:nvSpPr>
          <p:cNvPr id="11" name="Text 9"/>
          <p:cNvSpPr txBox="1"/>
          <p:nvPr/>
        </p:nvSpPr>
        <p:spPr>
          <a:xfrm>
            <a:off x="6464808" y="2423160"/>
            <a:ext cx="2011680" cy="822960"/>
          </a:xfrm>
          <a:prstGeom prst="rect">
            <a:avLst/>
          </a:prstGeom>
          <a:noFill/>
          <a:ln/>
        </p:spPr>
        <p:txBody>
          <a:bodyPr wrap="square" lIns="0" tIns="0" rIns="0" bIns="0" rtlCol="0" anchor="t"/>
          <a:lstStyle/>
          <a:p>
            <a:pPr marL="0" indent="0">
              <a:buNone/>
            </a:pPr>
            <a:r>
              <a:rPr lang="en-US" sz="4600" b="1" dirty="0">
                <a:solidFill>
                  <a:srgbClr val="E0B564"/>
                </a:solidFill>
                <a:latin typeface="Inter 18pt" pitchFamily="34" charset="0"/>
                <a:ea typeface="Inter 18pt" pitchFamily="34" charset="-122"/>
                <a:cs typeface="Inter 18pt" pitchFamily="34" charset="-120"/>
              </a:rPr>
              <a:t>4M</a:t>
            </a:r>
            <a:endParaRPr lang="en-US" sz="4600" dirty="0"/>
          </a:p>
        </p:txBody>
      </p:sp>
      <p:sp>
        <p:nvSpPr>
          <p:cNvPr id="12" name="Text 10"/>
          <p:cNvSpPr txBox="1"/>
          <p:nvPr/>
        </p:nvSpPr>
        <p:spPr>
          <a:xfrm>
            <a:off x="6464808" y="3337560"/>
            <a:ext cx="2011680" cy="731520"/>
          </a:xfrm>
          <a:prstGeom prst="rect">
            <a:avLst/>
          </a:prstGeom>
          <a:noFill/>
          <a:ln/>
        </p:spPr>
        <p:txBody>
          <a:bodyPr wrap="square" lIns="0" tIns="0" rIns="0" bIns="0" rtlCol="0" anchor="t"/>
          <a:lstStyle/>
          <a:p>
            <a:pPr marL="0" indent="0">
              <a:lnSpc>
                <a:spcPct val="120000"/>
              </a:lnSpc>
              <a:buNone/>
            </a:pPr>
            <a:r>
              <a:rPr lang="en-US" sz="1200" dirty="0">
                <a:solidFill>
                  <a:srgbClr val="A8A399"/>
                </a:solidFill>
                <a:latin typeface="Inter 18pt" pitchFamily="34" charset="0"/>
                <a:ea typeface="Inter 18pt" pitchFamily="34" charset="-122"/>
                <a:cs typeface="Inter 18pt" pitchFamily="34" charset="-120"/>
              </a:rPr>
              <a:t>Summarised rows calculated and updated every minute</a:t>
            </a:r>
            <a:endParaRPr lang="en-US" sz="1200" dirty="0"/>
          </a:p>
        </p:txBody>
      </p:sp>
      <p:sp>
        <p:nvSpPr>
          <p:cNvPr id="13" name="Shape 11"/>
          <p:cNvSpPr/>
          <p:nvPr/>
        </p:nvSpPr>
        <p:spPr>
          <a:xfrm>
            <a:off x="8942832" y="2148840"/>
            <a:ext cx="2560320" cy="2011680"/>
          </a:xfrm>
          <a:prstGeom prst="roundRect">
            <a:avLst>
              <a:gd name="adj" fmla="val 4545"/>
            </a:avLst>
          </a:prstGeom>
          <a:solidFill>
            <a:srgbClr val="171A1F"/>
          </a:solidFill>
          <a:ln w="9525">
            <a:solidFill>
              <a:srgbClr val="2A2E35"/>
            </a:solidFill>
            <a:prstDash val="solid"/>
          </a:ln>
        </p:spPr>
      </p:sp>
      <p:sp>
        <p:nvSpPr>
          <p:cNvPr id="14" name="Text 12"/>
          <p:cNvSpPr txBox="1"/>
          <p:nvPr/>
        </p:nvSpPr>
        <p:spPr>
          <a:xfrm>
            <a:off x="9217152" y="2423160"/>
            <a:ext cx="2011680" cy="822960"/>
          </a:xfrm>
          <a:prstGeom prst="rect">
            <a:avLst/>
          </a:prstGeom>
          <a:noFill/>
          <a:ln/>
        </p:spPr>
        <p:txBody>
          <a:bodyPr wrap="square" lIns="0" tIns="0" rIns="0" bIns="0" rtlCol="0" anchor="t"/>
          <a:lstStyle/>
          <a:p>
            <a:pPr marL="0" indent="0">
              <a:buNone/>
            </a:pPr>
            <a:r>
              <a:rPr lang="en-US" sz="4600" b="1" dirty="0">
                <a:solidFill>
                  <a:srgbClr val="E0B564"/>
                </a:solidFill>
                <a:latin typeface="Inter 18pt" pitchFamily="34" charset="0"/>
                <a:ea typeface="Inter 18pt" pitchFamily="34" charset="-122"/>
                <a:cs typeface="Inter 18pt" pitchFamily="34" charset="-120"/>
              </a:rPr>
              <a:t>1</a:t>
            </a:r>
            <a:endParaRPr lang="en-US" sz="4600" dirty="0"/>
          </a:p>
        </p:txBody>
      </p:sp>
      <p:sp>
        <p:nvSpPr>
          <p:cNvPr id="15" name="Text 13"/>
          <p:cNvSpPr txBox="1"/>
          <p:nvPr/>
        </p:nvSpPr>
        <p:spPr>
          <a:xfrm>
            <a:off x="9217152" y="3337560"/>
            <a:ext cx="2011680" cy="731520"/>
          </a:xfrm>
          <a:prstGeom prst="rect">
            <a:avLst/>
          </a:prstGeom>
          <a:noFill/>
          <a:ln/>
        </p:spPr>
        <p:txBody>
          <a:bodyPr wrap="square" lIns="0" tIns="0" rIns="0" bIns="0" rtlCol="0" anchor="t"/>
          <a:lstStyle/>
          <a:p>
            <a:pPr marL="0" indent="0">
              <a:lnSpc>
                <a:spcPct val="120000"/>
              </a:lnSpc>
              <a:buNone/>
            </a:pPr>
            <a:r>
              <a:rPr lang="en-US" sz="1200" dirty="0">
                <a:solidFill>
                  <a:srgbClr val="A8A399"/>
                </a:solidFill>
                <a:latin typeface="Inter 18pt" pitchFamily="34" charset="0"/>
                <a:ea typeface="Inter 18pt" pitchFamily="34" charset="-122"/>
                <a:cs typeface="Inter 18pt" pitchFamily="34" charset="-120"/>
              </a:rPr>
              <a:t>Ordinary server runs the whole thing, inside your estate</a:t>
            </a:r>
            <a:endParaRPr lang="en-US" sz="1200" dirty="0"/>
          </a:p>
        </p:txBody>
      </p:sp>
      <p:sp>
        <p:nvSpPr>
          <p:cNvPr id="16" name="Text 14"/>
          <p:cNvSpPr txBox="1"/>
          <p:nvPr/>
        </p:nvSpPr>
        <p:spPr>
          <a:xfrm>
            <a:off x="685800" y="4526280"/>
            <a:ext cx="3474720" cy="274320"/>
          </a:xfrm>
          <a:prstGeom prst="rect">
            <a:avLst/>
          </a:prstGeom>
          <a:noFill/>
          <a:ln/>
        </p:spPr>
        <p:txBody>
          <a:bodyPr wrap="square" lIns="0" tIns="0" rIns="0" bIns="0" rtlCol="0" anchor="t"/>
          <a:lstStyle/>
          <a:p>
            <a:pPr marL="0" indent="0">
              <a:buNone/>
            </a:pPr>
            <a:r>
              <a:rPr lang="en-US" sz="950" b="1" kern="0" spc="200" dirty="0">
                <a:solidFill>
                  <a:srgbClr val="C8922A"/>
                </a:solidFill>
                <a:latin typeface="Inter 18pt" pitchFamily="34" charset="0"/>
                <a:ea typeface="Inter 18pt" pitchFamily="34" charset="-122"/>
                <a:cs typeface="Inter 18pt" pitchFamily="34" charset="-120"/>
              </a:rPr>
              <a:t>WHAT IT REPLACES</a:t>
            </a:r>
            <a:endParaRPr lang="en-US" sz="950" dirty="0"/>
          </a:p>
        </p:txBody>
      </p:sp>
      <p:sp>
        <p:nvSpPr>
          <p:cNvPr id="17" name="Text 15"/>
          <p:cNvSpPr txBox="1"/>
          <p:nvPr/>
        </p:nvSpPr>
        <p:spPr>
          <a:xfrm>
            <a:off x="685800" y="4846320"/>
            <a:ext cx="3291840" cy="1005840"/>
          </a:xfrm>
          <a:prstGeom prst="rect">
            <a:avLst/>
          </a:prstGeom>
          <a:noFill/>
          <a:ln/>
        </p:spPr>
        <p:txBody>
          <a:bodyPr wrap="square" lIns="0" tIns="0" rIns="0" bIns="0" rtlCol="0" anchor="t"/>
          <a:lstStyle/>
          <a:p>
            <a:pPr marL="0" indent="0">
              <a:lnSpc>
                <a:spcPct val="125000"/>
              </a:lnSpc>
              <a:buNone/>
            </a:pPr>
            <a:r>
              <a:rPr lang="en-US" sz="1250" dirty="0">
                <a:solidFill>
                  <a:srgbClr val="F0EDE6"/>
                </a:solidFill>
                <a:latin typeface="Inter 18pt" pitchFamily="34" charset="0"/>
                <a:ea typeface="Inter 18pt" pitchFamily="34" charset="-122"/>
                <a:cs typeface="Inter 18pt" pitchFamily="34" charset="-120"/>
              </a:rPr>
              <a:t>Nothing. Your GL, consolidation, EPM and BI tools stay exactly where they are.</a:t>
            </a:r>
            <a:endParaRPr lang="en-US" sz="1250" dirty="0"/>
          </a:p>
        </p:txBody>
      </p:sp>
      <p:sp>
        <p:nvSpPr>
          <p:cNvPr id="18" name="Text 16"/>
          <p:cNvSpPr txBox="1"/>
          <p:nvPr/>
        </p:nvSpPr>
        <p:spPr>
          <a:xfrm>
            <a:off x="4343400" y="4526280"/>
            <a:ext cx="3474720" cy="274320"/>
          </a:xfrm>
          <a:prstGeom prst="rect">
            <a:avLst/>
          </a:prstGeom>
          <a:noFill/>
          <a:ln/>
        </p:spPr>
        <p:txBody>
          <a:bodyPr wrap="square" lIns="0" tIns="0" rIns="0" bIns="0" rtlCol="0" anchor="t"/>
          <a:lstStyle/>
          <a:p>
            <a:pPr marL="0" indent="0">
              <a:buNone/>
            </a:pPr>
            <a:r>
              <a:rPr lang="en-US" sz="950" b="1" kern="0" spc="200" dirty="0">
                <a:solidFill>
                  <a:srgbClr val="C8922A"/>
                </a:solidFill>
                <a:latin typeface="Inter 18pt" pitchFamily="34" charset="0"/>
                <a:ea typeface="Inter 18pt" pitchFamily="34" charset="-122"/>
                <a:cs typeface="Inter 18pt" pitchFamily="34" charset="-120"/>
              </a:rPr>
              <a:t>HOW IT CONNECTS</a:t>
            </a:r>
            <a:endParaRPr lang="en-US" sz="950" dirty="0"/>
          </a:p>
        </p:txBody>
      </p:sp>
      <p:sp>
        <p:nvSpPr>
          <p:cNvPr id="19" name="Text 17"/>
          <p:cNvSpPr txBox="1"/>
          <p:nvPr/>
        </p:nvSpPr>
        <p:spPr>
          <a:xfrm>
            <a:off x="4343400" y="4846320"/>
            <a:ext cx="3291840" cy="1005840"/>
          </a:xfrm>
          <a:prstGeom prst="rect">
            <a:avLst/>
          </a:prstGeom>
          <a:noFill/>
          <a:ln/>
        </p:spPr>
        <p:txBody>
          <a:bodyPr wrap="square" lIns="0" tIns="0" rIns="0" bIns="0" rtlCol="0" anchor="t"/>
          <a:lstStyle/>
          <a:p>
            <a:pPr marL="0" indent="0">
              <a:lnSpc>
                <a:spcPct val="125000"/>
              </a:lnSpc>
              <a:buNone/>
            </a:pPr>
            <a:r>
              <a:rPr lang="en-US" sz="1250" dirty="0">
                <a:solidFill>
                  <a:srgbClr val="F0EDE6"/>
                </a:solidFill>
                <a:latin typeface="Inter 18pt" pitchFamily="34" charset="0"/>
                <a:ea typeface="Inter 18pt" pitchFamily="34" charset="-122"/>
                <a:cs typeface="Inter 18pt" pitchFamily="34" charset="-120"/>
              </a:rPr>
              <a:t>CSV extracts on your schedule. No live connection to your GL and no access to its database.</a:t>
            </a:r>
            <a:endParaRPr lang="en-US" sz="1250" dirty="0"/>
          </a:p>
        </p:txBody>
      </p:sp>
      <p:sp>
        <p:nvSpPr>
          <p:cNvPr id="20" name="Text 18"/>
          <p:cNvSpPr txBox="1"/>
          <p:nvPr/>
        </p:nvSpPr>
        <p:spPr>
          <a:xfrm>
            <a:off x="8001000" y="4526280"/>
            <a:ext cx="3474720" cy="274320"/>
          </a:xfrm>
          <a:prstGeom prst="rect">
            <a:avLst/>
          </a:prstGeom>
          <a:noFill/>
          <a:ln/>
        </p:spPr>
        <p:txBody>
          <a:bodyPr wrap="square" lIns="0" tIns="0" rIns="0" bIns="0" rtlCol="0" anchor="t"/>
          <a:lstStyle/>
          <a:p>
            <a:pPr marL="0" indent="0">
              <a:buNone/>
            </a:pPr>
            <a:r>
              <a:rPr lang="en-US" sz="950" b="1" kern="0" spc="200" dirty="0">
                <a:solidFill>
                  <a:srgbClr val="C8922A"/>
                </a:solidFill>
                <a:latin typeface="Inter 18pt" pitchFamily="34" charset="0"/>
                <a:ea typeface="Inter 18pt" pitchFamily="34" charset="-122"/>
                <a:cs typeface="Inter 18pt" pitchFamily="34" charset="-120"/>
              </a:rPr>
              <a:t>WHO CAN USE IT</a:t>
            </a:r>
            <a:endParaRPr lang="en-US" sz="950" dirty="0"/>
          </a:p>
        </p:txBody>
      </p:sp>
      <p:sp>
        <p:nvSpPr>
          <p:cNvPr id="21" name="Text 19"/>
          <p:cNvSpPr txBox="1"/>
          <p:nvPr/>
        </p:nvSpPr>
        <p:spPr>
          <a:xfrm>
            <a:off x="8001000" y="4846320"/>
            <a:ext cx="3291840" cy="1005840"/>
          </a:xfrm>
          <a:prstGeom prst="rect">
            <a:avLst/>
          </a:prstGeom>
          <a:noFill/>
          <a:ln/>
        </p:spPr>
        <p:txBody>
          <a:bodyPr wrap="square" lIns="0" tIns="0" rIns="0" bIns="0" rtlCol="0" anchor="t"/>
          <a:lstStyle/>
          <a:p>
            <a:pPr marL="0" indent="0">
              <a:lnSpc>
                <a:spcPct val="125000"/>
              </a:lnSpc>
              <a:buNone/>
            </a:pPr>
            <a:r>
              <a:rPr lang="en-US" sz="1250" dirty="0">
                <a:solidFill>
                  <a:srgbClr val="F0EDE6"/>
                </a:solidFill>
                <a:latin typeface="Inter 18pt" pitchFamily="34" charset="0"/>
                <a:ea typeface="Inter 18pt" pitchFamily="34" charset="-122"/>
                <a:cs typeface="Inter 18pt" pitchFamily="34" charset="-120"/>
              </a:rPr>
              <a:t>Unlimited users and report recipients, at no extra cost.</a:t>
            </a:r>
            <a:endParaRPr lang="en-US" sz="1250" dirty="0"/>
          </a:p>
        </p:txBody>
      </p:sp>
      <p:sp>
        <p:nvSpPr>
          <p:cNvPr id="22" name="Text 20"/>
          <p:cNvSpPr txBox="1"/>
          <p:nvPr/>
        </p:nvSpPr>
        <p:spPr>
          <a:xfrm>
            <a:off x="685800" y="6400800"/>
            <a:ext cx="3657600" cy="228600"/>
          </a:xfrm>
          <a:prstGeom prst="rect">
            <a:avLst/>
          </a:prstGeom>
          <a:noFill/>
          <a:ln/>
        </p:spPr>
        <p:txBody>
          <a:bodyPr wrap="square" lIns="0" tIns="0" rIns="0" bIns="0" rtlCol="0" anchor="t"/>
          <a:lstStyle/>
          <a:p>
            <a:pPr marL="0" indent="0">
              <a:buNone/>
            </a:pPr>
            <a:r>
              <a:rPr lang="en-US" sz="900" b="1" kern="0" spc="200" dirty="0">
                <a:solidFill>
                  <a:srgbClr val="F0EDE6"/>
                </a:solidFill>
                <a:latin typeface="Inter 18pt" pitchFamily="34" charset="0"/>
                <a:ea typeface="Inter 18pt" pitchFamily="34" charset="-122"/>
                <a:cs typeface="Inter 18pt" pitchFamily="34" charset="-120"/>
              </a:rPr>
              <a:t>WEVO</a:t>
            </a:r>
            <a:r>
              <a:rPr lang="en-US" sz="900" dirty="0">
                <a:solidFill>
                  <a:srgbClr val="6E6A63"/>
                </a:solidFill>
                <a:latin typeface="Inter 18pt" pitchFamily="34" charset="0"/>
                <a:ea typeface="Inter 18pt" pitchFamily="34" charset="-122"/>
                <a:cs typeface="Inter 18pt" pitchFamily="34" charset="-120"/>
              </a:rPr>
              <a:t>  GL Analytics</a:t>
            </a:r>
            <a:endParaRPr lang="en-US" sz="900" dirty="0"/>
          </a:p>
        </p:txBody>
      </p:sp>
      <p:sp>
        <p:nvSpPr>
          <p:cNvPr id="23" name="Text 21"/>
          <p:cNvSpPr txBox="1"/>
          <p:nvPr/>
        </p:nvSpPr>
        <p:spPr>
          <a:xfrm>
            <a:off x="10591495" y="6400800"/>
            <a:ext cx="914400" cy="228600"/>
          </a:xfrm>
          <a:prstGeom prst="rect">
            <a:avLst/>
          </a:prstGeom>
          <a:noFill/>
          <a:ln/>
        </p:spPr>
        <p:txBody>
          <a:bodyPr wrap="square" lIns="0" tIns="0" rIns="0" bIns="0" rtlCol="0" anchor="t"/>
          <a:lstStyle/>
          <a:p>
            <a:pPr marL="0" indent="0" algn="r">
              <a:buNone/>
            </a:pPr>
            <a:r>
              <a:rPr lang="en-US" sz="900" dirty="0">
                <a:solidFill>
                  <a:srgbClr val="6E6A63"/>
                </a:solidFill>
                <a:latin typeface="Inter 18pt" pitchFamily="34" charset="0"/>
                <a:ea typeface="Inter 18pt" pitchFamily="34" charset="-122"/>
                <a:cs typeface="Inter 18pt" pitchFamily="34" charset="-120"/>
              </a:rPr>
              <a:t>02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A0B0D"/>
        </a:solidFill>
        <a:effectLst/>
      </p:bgPr>
    </p:bg>
    <p:spTree>
      <p:nvGrpSpPr>
        <p:cNvPr id="1" name=""/>
        <p:cNvGrpSpPr/>
        <p:nvPr/>
      </p:nvGrpSpPr>
      <p:grpSpPr>
        <a:xfrm>
          <a:off x="0" y="0"/>
          <a:ext cx="0" cy="0"/>
          <a:chOff x="0" y="0"/>
          <a:chExt cx="0" cy="0"/>
        </a:xfrm>
      </p:grpSpPr>
      <p:sp>
        <p:nvSpPr>
          <p:cNvPr id="2" name="Text 0"/>
          <p:cNvSpPr txBox="1"/>
          <p:nvPr/>
        </p:nvSpPr>
        <p:spPr>
          <a:xfrm>
            <a:off x="685800" y="566928"/>
            <a:ext cx="9144000" cy="274320"/>
          </a:xfrm>
          <a:prstGeom prst="rect">
            <a:avLst/>
          </a:prstGeom>
          <a:noFill/>
          <a:ln/>
        </p:spPr>
        <p:txBody>
          <a:bodyPr wrap="square" lIns="0" tIns="0" rIns="0" bIns="0" rtlCol="0" anchor="t"/>
          <a:lstStyle/>
          <a:p>
            <a:pPr marL="0" indent="0">
              <a:buNone/>
            </a:pPr>
            <a:r>
              <a:rPr lang="en-US" sz="1050" b="1" kern="0" spc="300" dirty="0">
                <a:solidFill>
                  <a:srgbClr val="C8922A"/>
                </a:solidFill>
                <a:latin typeface="Inter 18pt" pitchFamily="34" charset="0"/>
                <a:ea typeface="Inter 18pt" pitchFamily="34" charset="-122"/>
                <a:cs typeface="Inter 18pt" pitchFamily="34" charset="-120"/>
              </a:rPr>
              <a:t>THE COST OF THE CURRENT WAY</a:t>
            </a:r>
            <a:endParaRPr lang="en-US" sz="1050" dirty="0"/>
          </a:p>
        </p:txBody>
      </p:sp>
      <p:sp>
        <p:nvSpPr>
          <p:cNvPr id="3" name="Text 1"/>
          <p:cNvSpPr txBox="1"/>
          <p:nvPr/>
        </p:nvSpPr>
        <p:spPr>
          <a:xfrm>
            <a:off x="685800" y="868680"/>
            <a:ext cx="10789920" cy="914400"/>
          </a:xfrm>
          <a:prstGeom prst="rect">
            <a:avLst/>
          </a:prstGeom>
          <a:noFill/>
          <a:ln/>
        </p:spPr>
        <p:txBody>
          <a:bodyPr wrap="square" lIns="0" tIns="0" rIns="0" bIns="0" rtlCol="0" anchor="t"/>
          <a:lstStyle/>
          <a:p>
            <a:pPr marL="0" indent="0">
              <a:lnSpc>
                <a:spcPct val="95000"/>
              </a:lnSpc>
              <a:buNone/>
            </a:pPr>
            <a:r>
              <a:rPr lang="en-US" sz="3800" dirty="0">
                <a:solidFill>
                  <a:srgbClr val="F0EDE6"/>
                </a:solidFill>
                <a:latin typeface="Cormorant Garamond SemiBold" pitchFamily="34" charset="0"/>
                <a:ea typeface="Cormorant Garamond SemiBold" pitchFamily="34" charset="-122"/>
                <a:cs typeface="Cormorant Garamond SemiBold" pitchFamily="34" charset="-120"/>
              </a:rPr>
              <a:t>Same question. Two very different mornings.</a:t>
            </a:r>
            <a:endParaRPr lang="en-US" sz="3800" dirty="0"/>
          </a:p>
        </p:txBody>
      </p:sp>
      <p:sp>
        <p:nvSpPr>
          <p:cNvPr id="4" name="Text 2"/>
          <p:cNvSpPr txBox="1"/>
          <p:nvPr/>
        </p:nvSpPr>
        <p:spPr>
          <a:xfrm>
            <a:off x="685800" y="1572768"/>
            <a:ext cx="10515600" cy="365760"/>
          </a:xfrm>
          <a:prstGeom prst="rect">
            <a:avLst/>
          </a:prstGeom>
          <a:noFill/>
          <a:ln/>
        </p:spPr>
        <p:txBody>
          <a:bodyPr wrap="square" lIns="0" tIns="0" rIns="0" bIns="0" rtlCol="0" anchor="t"/>
          <a:lstStyle/>
          <a:p>
            <a:pPr marL="0" indent="0">
              <a:buNone/>
            </a:pPr>
            <a:r>
              <a:rPr lang="en-US" sz="1300" dirty="0">
                <a:solidFill>
                  <a:srgbClr val="A8A399"/>
                </a:solidFill>
                <a:latin typeface="Inter 18pt" pitchFamily="34" charset="0"/>
                <a:ea typeface="Inter 18pt" pitchFamily="34" charset="-122"/>
                <a:cs typeface="Inter 18pt" pitchFamily="34" charset="-120"/>
              </a:rPr>
              <a:t>A financial controller spots a £241k overspend on materials and needs to know why before the board pack goes out.</a:t>
            </a:r>
            <a:endParaRPr lang="en-US" sz="1300" dirty="0"/>
          </a:p>
        </p:txBody>
      </p:sp>
      <p:sp>
        <p:nvSpPr>
          <p:cNvPr id="5" name="Shape 3"/>
          <p:cNvSpPr/>
          <p:nvPr/>
        </p:nvSpPr>
        <p:spPr>
          <a:xfrm>
            <a:off x="685800" y="2148840"/>
            <a:ext cx="5303520" cy="4023360"/>
          </a:xfrm>
          <a:prstGeom prst="roundRect">
            <a:avLst>
              <a:gd name="adj" fmla="val 2273"/>
            </a:avLst>
          </a:prstGeom>
          <a:solidFill>
            <a:srgbClr val="121418"/>
          </a:solidFill>
          <a:ln w="9525">
            <a:solidFill>
              <a:srgbClr val="2A2E35"/>
            </a:solidFill>
            <a:prstDash val="solid"/>
          </a:ln>
        </p:spPr>
      </p:sp>
      <p:sp>
        <p:nvSpPr>
          <p:cNvPr id="6" name="Text 4"/>
          <p:cNvSpPr txBox="1"/>
          <p:nvPr/>
        </p:nvSpPr>
        <p:spPr>
          <a:xfrm>
            <a:off x="1005840" y="2423160"/>
            <a:ext cx="3108960" cy="274320"/>
          </a:xfrm>
          <a:prstGeom prst="rect">
            <a:avLst/>
          </a:prstGeom>
          <a:noFill/>
          <a:ln/>
        </p:spPr>
        <p:txBody>
          <a:bodyPr wrap="square" lIns="0" tIns="0" rIns="0" bIns="0" rtlCol="0" anchor="t"/>
          <a:lstStyle/>
          <a:p>
            <a:pPr marL="0" indent="0">
              <a:buNone/>
            </a:pPr>
            <a:r>
              <a:rPr lang="en-US" sz="950" b="1" kern="0" spc="200" dirty="0">
                <a:solidFill>
                  <a:srgbClr val="6E6A63"/>
                </a:solidFill>
                <a:latin typeface="Inter 18pt" pitchFamily="34" charset="0"/>
                <a:ea typeface="Inter 18pt" pitchFamily="34" charset="-122"/>
                <a:cs typeface="Inter 18pt" pitchFamily="34" charset="-120"/>
              </a:rPr>
              <a:t>REPORTING A NIGHT BEHIND</a:t>
            </a:r>
            <a:endParaRPr lang="en-US" sz="950" dirty="0"/>
          </a:p>
        </p:txBody>
      </p:sp>
      <p:sp>
        <p:nvSpPr>
          <p:cNvPr id="7" name="Text 5"/>
          <p:cNvSpPr txBox="1"/>
          <p:nvPr/>
        </p:nvSpPr>
        <p:spPr>
          <a:xfrm>
            <a:off x="3611880" y="2331720"/>
            <a:ext cx="2057400" cy="457200"/>
          </a:xfrm>
          <a:prstGeom prst="rect">
            <a:avLst/>
          </a:prstGeom>
          <a:noFill/>
          <a:ln/>
        </p:spPr>
        <p:txBody>
          <a:bodyPr wrap="square" lIns="0" tIns="0" rIns="0" bIns="0" rtlCol="0" anchor="t"/>
          <a:lstStyle/>
          <a:p>
            <a:pPr marL="0" indent="0" algn="r">
              <a:buNone/>
            </a:pPr>
            <a:r>
              <a:rPr lang="en-US" sz="2200" b="1" dirty="0">
                <a:solidFill>
                  <a:srgbClr val="C0564B"/>
                </a:solidFill>
                <a:latin typeface="Inter 18pt" pitchFamily="34" charset="0"/>
                <a:ea typeface="Inter 18pt" pitchFamily="34" charset="-122"/>
                <a:cs typeface="Inter 18pt" pitchFamily="34" charset="-120"/>
              </a:rPr>
              <a:t>5 hours</a:t>
            </a:r>
            <a:endParaRPr lang="en-US" sz="2200" dirty="0"/>
          </a:p>
        </p:txBody>
      </p:sp>
      <p:sp>
        <p:nvSpPr>
          <p:cNvPr id="8" name="Shape 6"/>
          <p:cNvSpPr/>
          <p:nvPr/>
        </p:nvSpPr>
        <p:spPr>
          <a:xfrm>
            <a:off x="1033272" y="2999232"/>
            <a:ext cx="109728" cy="109728"/>
          </a:xfrm>
          <a:prstGeom prst="ellipse">
            <a:avLst/>
          </a:prstGeom>
          <a:solidFill>
            <a:srgbClr val="C0564B"/>
          </a:solidFill>
          <a:ln/>
        </p:spPr>
      </p:sp>
      <p:sp>
        <p:nvSpPr>
          <p:cNvPr id="9" name="Text 7"/>
          <p:cNvSpPr txBox="1"/>
          <p:nvPr/>
        </p:nvSpPr>
        <p:spPr>
          <a:xfrm>
            <a:off x="1252728" y="2926080"/>
            <a:ext cx="685800" cy="274320"/>
          </a:xfrm>
          <a:prstGeom prst="rect">
            <a:avLst/>
          </a:prstGeom>
          <a:noFill/>
          <a:ln/>
        </p:spPr>
        <p:txBody>
          <a:bodyPr wrap="square" lIns="0" tIns="0" rIns="0" bIns="0" rtlCol="0" anchor="t"/>
          <a:lstStyle/>
          <a:p>
            <a:pPr marL="0" indent="0">
              <a:buNone/>
            </a:pPr>
            <a:r>
              <a:rPr lang="en-US" sz="1100" b="1" dirty="0">
                <a:solidFill>
                  <a:srgbClr val="F0EDE6"/>
                </a:solidFill>
                <a:latin typeface="Inter 18pt" pitchFamily="34" charset="0"/>
                <a:ea typeface="Inter 18pt" pitchFamily="34" charset="-122"/>
                <a:cs typeface="Inter 18pt" pitchFamily="34" charset="-120"/>
              </a:rPr>
              <a:t>08:35</a:t>
            </a:r>
            <a:endParaRPr lang="en-US" sz="1100" dirty="0"/>
          </a:p>
        </p:txBody>
      </p:sp>
      <p:sp>
        <p:nvSpPr>
          <p:cNvPr id="10" name="Text 8"/>
          <p:cNvSpPr txBox="1"/>
          <p:nvPr/>
        </p:nvSpPr>
        <p:spPr>
          <a:xfrm>
            <a:off x="1965960" y="2926080"/>
            <a:ext cx="3749040" cy="274320"/>
          </a:xfrm>
          <a:prstGeom prst="rect">
            <a:avLst/>
          </a:prstGeom>
          <a:noFill/>
          <a:ln/>
        </p:spPr>
        <p:txBody>
          <a:bodyPr wrap="square" lIns="0" tIns="0" rIns="0" bIns="0" rtlCol="0" anchor="t"/>
          <a:lstStyle/>
          <a:p>
            <a:pPr marL="0" indent="0">
              <a:buNone/>
            </a:pPr>
            <a:r>
              <a:rPr lang="en-US" sz="1200" b="1" dirty="0">
                <a:solidFill>
                  <a:srgbClr val="F0EDE6"/>
                </a:solidFill>
                <a:latin typeface="Inter 18pt" pitchFamily="34" charset="0"/>
                <a:ea typeface="Inter 18pt" pitchFamily="34" charset="-122"/>
                <a:cs typeface="Inter 18pt" pitchFamily="34" charset="-120"/>
              </a:rPr>
              <a:t>Spots the overspend</a:t>
            </a:r>
            <a:endParaRPr lang="en-US" sz="1200" dirty="0"/>
          </a:p>
        </p:txBody>
      </p:sp>
      <p:sp>
        <p:nvSpPr>
          <p:cNvPr id="11" name="Text 9"/>
          <p:cNvSpPr txBox="1"/>
          <p:nvPr/>
        </p:nvSpPr>
        <p:spPr>
          <a:xfrm>
            <a:off x="1965960" y="3200400"/>
            <a:ext cx="3749040" cy="320040"/>
          </a:xfrm>
          <a:prstGeom prst="rect">
            <a:avLst/>
          </a:prstGeom>
          <a:noFill/>
          <a:ln/>
        </p:spPr>
        <p:txBody>
          <a:bodyPr wrap="square" lIns="0" tIns="0" rIns="0" bIns="0" rtlCol="0" anchor="t"/>
          <a:lstStyle/>
          <a:p>
            <a:pPr marL="0" indent="0">
              <a:buNone/>
            </a:pPr>
            <a:r>
              <a:rPr lang="en-US" sz="1100" dirty="0">
                <a:solidFill>
                  <a:srgbClr val="A8A399"/>
                </a:solidFill>
                <a:latin typeface="Inter 18pt" pitchFamily="34" charset="0"/>
                <a:ea typeface="Inter 18pt" pitchFamily="34" charset="-122"/>
                <a:cs typeface="Inter 18pt" pitchFamily="34" charset="-120"/>
              </a:rPr>
              <a:t>No transaction detail in the reporting tool.</a:t>
            </a:r>
            <a:endParaRPr lang="en-US" sz="1100" dirty="0"/>
          </a:p>
        </p:txBody>
      </p:sp>
      <p:sp>
        <p:nvSpPr>
          <p:cNvPr id="12" name="Shape 10"/>
          <p:cNvSpPr/>
          <p:nvPr/>
        </p:nvSpPr>
        <p:spPr>
          <a:xfrm>
            <a:off x="1033272" y="3712464"/>
            <a:ext cx="109728" cy="109728"/>
          </a:xfrm>
          <a:prstGeom prst="ellipse">
            <a:avLst/>
          </a:prstGeom>
          <a:solidFill>
            <a:srgbClr val="C0564B"/>
          </a:solidFill>
          <a:ln/>
        </p:spPr>
      </p:sp>
      <p:sp>
        <p:nvSpPr>
          <p:cNvPr id="13" name="Text 11"/>
          <p:cNvSpPr txBox="1"/>
          <p:nvPr/>
        </p:nvSpPr>
        <p:spPr>
          <a:xfrm>
            <a:off x="1252728" y="3639312"/>
            <a:ext cx="685800" cy="274320"/>
          </a:xfrm>
          <a:prstGeom prst="rect">
            <a:avLst/>
          </a:prstGeom>
          <a:noFill/>
          <a:ln/>
        </p:spPr>
        <p:txBody>
          <a:bodyPr wrap="square" lIns="0" tIns="0" rIns="0" bIns="0" rtlCol="0" anchor="t"/>
          <a:lstStyle/>
          <a:p>
            <a:pPr marL="0" indent="0">
              <a:buNone/>
            </a:pPr>
            <a:r>
              <a:rPr lang="en-US" sz="1100" b="1" dirty="0">
                <a:solidFill>
                  <a:srgbClr val="F0EDE6"/>
                </a:solidFill>
                <a:latin typeface="Inter 18pt" pitchFamily="34" charset="0"/>
                <a:ea typeface="Inter 18pt" pitchFamily="34" charset="-122"/>
                <a:cs typeface="Inter 18pt" pitchFamily="34" charset="-120"/>
              </a:rPr>
              <a:t>08:40</a:t>
            </a:r>
            <a:endParaRPr lang="en-US" sz="1100" dirty="0"/>
          </a:p>
        </p:txBody>
      </p:sp>
      <p:sp>
        <p:nvSpPr>
          <p:cNvPr id="14" name="Text 12"/>
          <p:cNvSpPr txBox="1"/>
          <p:nvPr/>
        </p:nvSpPr>
        <p:spPr>
          <a:xfrm>
            <a:off x="1965960" y="3639312"/>
            <a:ext cx="3749040" cy="274320"/>
          </a:xfrm>
          <a:prstGeom prst="rect">
            <a:avLst/>
          </a:prstGeom>
          <a:noFill/>
          <a:ln/>
        </p:spPr>
        <p:txBody>
          <a:bodyPr wrap="square" lIns="0" tIns="0" rIns="0" bIns="0" rtlCol="0" anchor="t"/>
          <a:lstStyle/>
          <a:p>
            <a:pPr marL="0" indent="0">
              <a:buNone/>
            </a:pPr>
            <a:r>
              <a:rPr lang="en-US" sz="1200" b="1" dirty="0">
                <a:solidFill>
                  <a:srgbClr val="F0EDE6"/>
                </a:solidFill>
                <a:latin typeface="Inter 18pt" pitchFamily="34" charset="0"/>
                <a:ea typeface="Inter 18pt" pitchFamily="34" charset="-122"/>
                <a:cs typeface="Inter 18pt" pitchFamily="34" charset="-120"/>
              </a:rPr>
              <a:t>Asks the GL team for an export</a:t>
            </a:r>
            <a:endParaRPr lang="en-US" sz="1200" dirty="0"/>
          </a:p>
        </p:txBody>
      </p:sp>
      <p:sp>
        <p:nvSpPr>
          <p:cNvPr id="15" name="Text 13"/>
          <p:cNvSpPr txBox="1"/>
          <p:nvPr/>
        </p:nvSpPr>
        <p:spPr>
          <a:xfrm>
            <a:off x="1965960" y="3913632"/>
            <a:ext cx="3749040" cy="320040"/>
          </a:xfrm>
          <a:prstGeom prst="rect">
            <a:avLst/>
          </a:prstGeom>
          <a:noFill/>
          <a:ln/>
        </p:spPr>
        <p:txBody>
          <a:bodyPr wrap="square" lIns="0" tIns="0" rIns="0" bIns="0" rtlCol="0" anchor="t"/>
          <a:lstStyle/>
          <a:p>
            <a:pPr marL="0" indent="0">
              <a:buNone/>
            </a:pPr>
            <a:r>
              <a:rPr lang="en-US" sz="1100" dirty="0">
                <a:solidFill>
                  <a:srgbClr val="A8A399"/>
                </a:solidFill>
                <a:latin typeface="Inter 18pt" pitchFamily="34" charset="0"/>
                <a:ea typeface="Inter 18pt" pitchFamily="34" charset="-122"/>
                <a:cs typeface="Inter 18pt" pitchFamily="34" charset="-120"/>
              </a:rPr>
              <a:t>Ticket raised. Two to four hours, they think.</a:t>
            </a:r>
            <a:endParaRPr lang="en-US" sz="1100" dirty="0"/>
          </a:p>
        </p:txBody>
      </p:sp>
      <p:sp>
        <p:nvSpPr>
          <p:cNvPr id="16" name="Shape 14"/>
          <p:cNvSpPr/>
          <p:nvPr/>
        </p:nvSpPr>
        <p:spPr>
          <a:xfrm>
            <a:off x="1033272" y="4425696"/>
            <a:ext cx="109728" cy="109728"/>
          </a:xfrm>
          <a:prstGeom prst="ellipse">
            <a:avLst/>
          </a:prstGeom>
          <a:solidFill>
            <a:srgbClr val="C0564B"/>
          </a:solidFill>
          <a:ln/>
        </p:spPr>
      </p:sp>
      <p:sp>
        <p:nvSpPr>
          <p:cNvPr id="17" name="Text 15"/>
          <p:cNvSpPr txBox="1"/>
          <p:nvPr/>
        </p:nvSpPr>
        <p:spPr>
          <a:xfrm>
            <a:off x="1252728" y="4352544"/>
            <a:ext cx="685800" cy="274320"/>
          </a:xfrm>
          <a:prstGeom prst="rect">
            <a:avLst/>
          </a:prstGeom>
          <a:noFill/>
          <a:ln/>
        </p:spPr>
        <p:txBody>
          <a:bodyPr wrap="square" lIns="0" tIns="0" rIns="0" bIns="0" rtlCol="0" anchor="t"/>
          <a:lstStyle/>
          <a:p>
            <a:pPr marL="0" indent="0">
              <a:buNone/>
            </a:pPr>
            <a:r>
              <a:rPr lang="en-US" sz="1100" b="1" dirty="0">
                <a:solidFill>
                  <a:srgbClr val="F0EDE6"/>
                </a:solidFill>
                <a:latin typeface="Inter 18pt" pitchFamily="34" charset="0"/>
                <a:ea typeface="Inter 18pt" pitchFamily="34" charset="-122"/>
                <a:cs typeface="Inter 18pt" pitchFamily="34" charset="-120"/>
              </a:rPr>
              <a:t>10:15</a:t>
            </a:r>
            <a:endParaRPr lang="en-US" sz="1100" dirty="0"/>
          </a:p>
        </p:txBody>
      </p:sp>
      <p:sp>
        <p:nvSpPr>
          <p:cNvPr id="18" name="Text 16"/>
          <p:cNvSpPr txBox="1"/>
          <p:nvPr/>
        </p:nvSpPr>
        <p:spPr>
          <a:xfrm>
            <a:off x="1965960" y="4352544"/>
            <a:ext cx="3749040" cy="274320"/>
          </a:xfrm>
          <a:prstGeom prst="rect">
            <a:avLst/>
          </a:prstGeom>
          <a:noFill/>
          <a:ln/>
        </p:spPr>
        <p:txBody>
          <a:bodyPr wrap="square" lIns="0" tIns="0" rIns="0" bIns="0" rtlCol="0" anchor="t"/>
          <a:lstStyle/>
          <a:p>
            <a:pPr marL="0" indent="0">
              <a:buNone/>
            </a:pPr>
            <a:r>
              <a:rPr lang="en-US" sz="1200" b="1" dirty="0">
                <a:solidFill>
                  <a:srgbClr val="F0EDE6"/>
                </a:solidFill>
                <a:latin typeface="Inter 18pt" pitchFamily="34" charset="0"/>
                <a:ea typeface="Inter 18pt" pitchFamily="34" charset="-122"/>
                <a:cs typeface="Inter 18pt" pitchFamily="34" charset="-120"/>
              </a:rPr>
              <a:t>A 14,000-row spreadsheet arrives</a:t>
            </a:r>
            <a:endParaRPr lang="en-US" sz="1200" dirty="0"/>
          </a:p>
        </p:txBody>
      </p:sp>
      <p:sp>
        <p:nvSpPr>
          <p:cNvPr id="19" name="Text 17"/>
          <p:cNvSpPr txBox="1"/>
          <p:nvPr/>
        </p:nvSpPr>
        <p:spPr>
          <a:xfrm>
            <a:off x="1965960" y="4626864"/>
            <a:ext cx="3749040" cy="320040"/>
          </a:xfrm>
          <a:prstGeom prst="rect">
            <a:avLst/>
          </a:prstGeom>
          <a:noFill/>
          <a:ln/>
        </p:spPr>
        <p:txBody>
          <a:bodyPr wrap="square" lIns="0" tIns="0" rIns="0" bIns="0" rtlCol="0" anchor="t"/>
          <a:lstStyle/>
          <a:p>
            <a:pPr marL="0" indent="0">
              <a:buNone/>
            </a:pPr>
            <a:r>
              <a:rPr lang="en-US" sz="1100" dirty="0">
                <a:solidFill>
                  <a:srgbClr val="A8A399"/>
                </a:solidFill>
                <a:latin typeface="Inter 18pt" pitchFamily="34" charset="0"/>
                <a:ea typeface="Inter 18pt" pitchFamily="34" charset="-122"/>
                <a:cs typeface="Inter 18pt" pitchFamily="34" charset="-120"/>
              </a:rPr>
              <a:t>Filtering by hand to isolate the materials lines.</a:t>
            </a:r>
            <a:endParaRPr lang="en-US" sz="1100" dirty="0"/>
          </a:p>
        </p:txBody>
      </p:sp>
      <p:sp>
        <p:nvSpPr>
          <p:cNvPr id="20" name="Shape 18"/>
          <p:cNvSpPr/>
          <p:nvPr/>
        </p:nvSpPr>
        <p:spPr>
          <a:xfrm>
            <a:off x="1033272" y="5138928"/>
            <a:ext cx="109728" cy="109728"/>
          </a:xfrm>
          <a:prstGeom prst="ellipse">
            <a:avLst/>
          </a:prstGeom>
          <a:solidFill>
            <a:srgbClr val="C0564B"/>
          </a:solidFill>
          <a:ln/>
        </p:spPr>
      </p:sp>
      <p:sp>
        <p:nvSpPr>
          <p:cNvPr id="21" name="Text 19"/>
          <p:cNvSpPr txBox="1"/>
          <p:nvPr/>
        </p:nvSpPr>
        <p:spPr>
          <a:xfrm>
            <a:off x="1252728" y="5065776"/>
            <a:ext cx="685800" cy="274320"/>
          </a:xfrm>
          <a:prstGeom prst="rect">
            <a:avLst/>
          </a:prstGeom>
          <a:noFill/>
          <a:ln/>
        </p:spPr>
        <p:txBody>
          <a:bodyPr wrap="square" lIns="0" tIns="0" rIns="0" bIns="0" rtlCol="0" anchor="t"/>
          <a:lstStyle/>
          <a:p>
            <a:pPr marL="0" indent="0">
              <a:buNone/>
            </a:pPr>
            <a:r>
              <a:rPr lang="en-US" sz="1100" b="1" dirty="0">
                <a:solidFill>
                  <a:srgbClr val="F0EDE6"/>
                </a:solidFill>
                <a:latin typeface="Inter 18pt" pitchFamily="34" charset="0"/>
                <a:ea typeface="Inter 18pt" pitchFamily="34" charset="-122"/>
                <a:cs typeface="Inter 18pt" pitchFamily="34" charset="-120"/>
              </a:rPr>
              <a:t>11:30</a:t>
            </a:r>
            <a:endParaRPr lang="en-US" sz="1100" dirty="0"/>
          </a:p>
        </p:txBody>
      </p:sp>
      <p:sp>
        <p:nvSpPr>
          <p:cNvPr id="22" name="Text 20"/>
          <p:cNvSpPr txBox="1"/>
          <p:nvPr/>
        </p:nvSpPr>
        <p:spPr>
          <a:xfrm>
            <a:off x="1965960" y="5065776"/>
            <a:ext cx="3749040" cy="274320"/>
          </a:xfrm>
          <a:prstGeom prst="rect">
            <a:avLst/>
          </a:prstGeom>
          <a:noFill/>
          <a:ln/>
        </p:spPr>
        <p:txBody>
          <a:bodyPr wrap="square" lIns="0" tIns="0" rIns="0" bIns="0" rtlCol="0" anchor="t"/>
          <a:lstStyle/>
          <a:p>
            <a:pPr marL="0" indent="0">
              <a:buNone/>
            </a:pPr>
            <a:r>
              <a:rPr lang="en-US" sz="1200" b="1" dirty="0">
                <a:solidFill>
                  <a:srgbClr val="F0EDE6"/>
                </a:solidFill>
                <a:latin typeface="Inter 18pt" pitchFamily="34" charset="0"/>
                <a:ea typeface="Inter 18pt" pitchFamily="34" charset="-122"/>
                <a:cs typeface="Inter 18pt" pitchFamily="34" charset="-120"/>
              </a:rPr>
              <a:t>Finds a write-down that missed the batch</a:t>
            </a:r>
            <a:endParaRPr lang="en-US" sz="1200" dirty="0"/>
          </a:p>
        </p:txBody>
      </p:sp>
      <p:sp>
        <p:nvSpPr>
          <p:cNvPr id="23" name="Text 21"/>
          <p:cNvSpPr txBox="1"/>
          <p:nvPr/>
        </p:nvSpPr>
        <p:spPr>
          <a:xfrm>
            <a:off x="1965960" y="5340096"/>
            <a:ext cx="3749040" cy="320040"/>
          </a:xfrm>
          <a:prstGeom prst="rect">
            <a:avLst/>
          </a:prstGeom>
          <a:noFill/>
          <a:ln/>
        </p:spPr>
        <p:txBody>
          <a:bodyPr wrap="square" lIns="0" tIns="0" rIns="0" bIns="0" rtlCol="0" anchor="t"/>
          <a:lstStyle/>
          <a:p>
            <a:pPr marL="0" indent="0">
              <a:buNone/>
            </a:pPr>
            <a:r>
              <a:rPr lang="en-US" sz="1100" dirty="0">
                <a:solidFill>
                  <a:srgbClr val="A8A399"/>
                </a:solidFill>
                <a:latin typeface="Inter 18pt" pitchFamily="34" charset="0"/>
                <a:ea typeface="Inter 18pt" pitchFamily="34" charset="-122"/>
                <a:cs typeface="Inter 18pt" pitchFamily="34" charset="-120"/>
              </a:rPr>
              <a:t>Requests a re-run. The board pack is still not updated.</a:t>
            </a:r>
            <a:endParaRPr lang="en-US" sz="1100" dirty="0"/>
          </a:p>
        </p:txBody>
      </p:sp>
      <p:sp>
        <p:nvSpPr>
          <p:cNvPr id="24" name="Text 22"/>
          <p:cNvSpPr txBox="1"/>
          <p:nvPr/>
        </p:nvSpPr>
        <p:spPr>
          <a:xfrm>
            <a:off x="1005840" y="5760720"/>
            <a:ext cx="4663440" cy="274320"/>
          </a:xfrm>
          <a:prstGeom prst="rect">
            <a:avLst/>
          </a:prstGeom>
          <a:noFill/>
          <a:ln/>
        </p:spPr>
        <p:txBody>
          <a:bodyPr wrap="square" lIns="0" tIns="0" rIns="0" bIns="0" rtlCol="0" anchor="t"/>
          <a:lstStyle/>
          <a:p>
            <a:pPr marL="0" indent="0">
              <a:buNone/>
            </a:pPr>
            <a:r>
              <a:rPr lang="en-US" sz="1000" dirty="0">
                <a:solidFill>
                  <a:srgbClr val="6E6A63"/>
                </a:solidFill>
                <a:latin typeface="Inter 18pt" pitchFamily="34" charset="0"/>
                <a:ea typeface="Inter 18pt" pitchFamily="34" charset="-122"/>
                <a:cs typeface="Inter 18pt" pitchFamily="34" charset="-120"/>
              </a:rPr>
              <a:t>Board pack delayed  |  two manual exports  |  one batch re-run</a:t>
            </a:r>
            <a:endParaRPr lang="en-US" sz="1000" dirty="0"/>
          </a:p>
        </p:txBody>
      </p:sp>
      <p:sp>
        <p:nvSpPr>
          <p:cNvPr id="25" name="Shape 23"/>
          <p:cNvSpPr/>
          <p:nvPr/>
        </p:nvSpPr>
        <p:spPr>
          <a:xfrm>
            <a:off x="6217920" y="2148840"/>
            <a:ext cx="5303520" cy="4023360"/>
          </a:xfrm>
          <a:prstGeom prst="roundRect">
            <a:avLst>
              <a:gd name="adj" fmla="val 2273"/>
            </a:avLst>
          </a:prstGeom>
          <a:solidFill>
            <a:srgbClr val="171A1F"/>
          </a:solidFill>
          <a:ln w="15875">
            <a:solidFill>
              <a:srgbClr val="C8922A"/>
            </a:solidFill>
            <a:prstDash val="solid"/>
          </a:ln>
        </p:spPr>
      </p:sp>
      <p:sp>
        <p:nvSpPr>
          <p:cNvPr id="26" name="Text 24"/>
          <p:cNvSpPr txBox="1"/>
          <p:nvPr/>
        </p:nvSpPr>
        <p:spPr>
          <a:xfrm>
            <a:off x="6537960" y="2423160"/>
            <a:ext cx="3108960" cy="274320"/>
          </a:xfrm>
          <a:prstGeom prst="rect">
            <a:avLst/>
          </a:prstGeom>
          <a:noFill/>
          <a:ln/>
        </p:spPr>
        <p:txBody>
          <a:bodyPr wrap="square" lIns="0" tIns="0" rIns="0" bIns="0" rtlCol="0" anchor="t"/>
          <a:lstStyle/>
          <a:p>
            <a:pPr marL="0" indent="0">
              <a:buNone/>
            </a:pPr>
            <a:r>
              <a:rPr lang="en-US" sz="950" b="1" kern="0" spc="200" dirty="0">
                <a:solidFill>
                  <a:srgbClr val="C8922A"/>
                </a:solidFill>
                <a:latin typeface="Inter 18pt" pitchFamily="34" charset="0"/>
                <a:ea typeface="Inter 18pt" pitchFamily="34" charset="-122"/>
                <a:cs typeface="Inter 18pt" pitchFamily="34" charset="-120"/>
              </a:rPr>
              <a:t>WITH WEVO, MINUTES BEHIND</a:t>
            </a:r>
            <a:endParaRPr lang="en-US" sz="950" dirty="0"/>
          </a:p>
        </p:txBody>
      </p:sp>
      <p:sp>
        <p:nvSpPr>
          <p:cNvPr id="27" name="Text 25"/>
          <p:cNvSpPr txBox="1"/>
          <p:nvPr/>
        </p:nvSpPr>
        <p:spPr>
          <a:xfrm>
            <a:off x="9144000" y="2331720"/>
            <a:ext cx="2057400" cy="457200"/>
          </a:xfrm>
          <a:prstGeom prst="rect">
            <a:avLst/>
          </a:prstGeom>
          <a:noFill/>
          <a:ln/>
        </p:spPr>
        <p:txBody>
          <a:bodyPr wrap="square" lIns="0" tIns="0" rIns="0" bIns="0" rtlCol="0" anchor="t"/>
          <a:lstStyle/>
          <a:p>
            <a:pPr marL="0" indent="0" algn="r">
              <a:buNone/>
            </a:pPr>
            <a:r>
              <a:rPr lang="en-US" sz="2200" b="1" dirty="0">
                <a:solidFill>
                  <a:srgbClr val="E0B564"/>
                </a:solidFill>
                <a:latin typeface="Inter 18pt" pitchFamily="34" charset="0"/>
                <a:ea typeface="Inter 18pt" pitchFamily="34" charset="-122"/>
                <a:cs typeface="Inter 18pt" pitchFamily="34" charset="-120"/>
              </a:rPr>
              <a:t>16 minutes</a:t>
            </a:r>
            <a:endParaRPr lang="en-US" sz="2200" dirty="0"/>
          </a:p>
        </p:txBody>
      </p:sp>
      <p:sp>
        <p:nvSpPr>
          <p:cNvPr id="28" name="Shape 26"/>
          <p:cNvSpPr/>
          <p:nvPr/>
        </p:nvSpPr>
        <p:spPr>
          <a:xfrm>
            <a:off x="6565392" y="2999232"/>
            <a:ext cx="109728" cy="109728"/>
          </a:xfrm>
          <a:prstGeom prst="ellipse">
            <a:avLst/>
          </a:prstGeom>
          <a:solidFill>
            <a:srgbClr val="C8922A"/>
          </a:solidFill>
          <a:ln/>
        </p:spPr>
      </p:sp>
      <p:sp>
        <p:nvSpPr>
          <p:cNvPr id="29" name="Text 27"/>
          <p:cNvSpPr txBox="1"/>
          <p:nvPr/>
        </p:nvSpPr>
        <p:spPr>
          <a:xfrm>
            <a:off x="6784848" y="2926080"/>
            <a:ext cx="685800" cy="274320"/>
          </a:xfrm>
          <a:prstGeom prst="rect">
            <a:avLst/>
          </a:prstGeom>
          <a:noFill/>
          <a:ln/>
        </p:spPr>
        <p:txBody>
          <a:bodyPr wrap="square" lIns="0" tIns="0" rIns="0" bIns="0" rtlCol="0" anchor="t"/>
          <a:lstStyle/>
          <a:p>
            <a:pPr marL="0" indent="0">
              <a:buNone/>
            </a:pPr>
            <a:r>
              <a:rPr lang="en-US" sz="1100" b="1" dirty="0">
                <a:solidFill>
                  <a:srgbClr val="F0EDE6"/>
                </a:solidFill>
                <a:latin typeface="Inter 18pt" pitchFamily="34" charset="0"/>
                <a:ea typeface="Inter 18pt" pitchFamily="34" charset="-122"/>
                <a:cs typeface="Inter 18pt" pitchFamily="34" charset="-120"/>
              </a:rPr>
              <a:t>08:32</a:t>
            </a:r>
            <a:endParaRPr lang="en-US" sz="1100" dirty="0"/>
          </a:p>
        </p:txBody>
      </p:sp>
      <p:sp>
        <p:nvSpPr>
          <p:cNvPr id="30" name="Text 28"/>
          <p:cNvSpPr txBox="1"/>
          <p:nvPr/>
        </p:nvSpPr>
        <p:spPr>
          <a:xfrm>
            <a:off x="7498080" y="2926080"/>
            <a:ext cx="3749040" cy="274320"/>
          </a:xfrm>
          <a:prstGeom prst="rect">
            <a:avLst/>
          </a:prstGeom>
          <a:noFill/>
          <a:ln/>
        </p:spPr>
        <p:txBody>
          <a:bodyPr wrap="square" lIns="0" tIns="0" rIns="0" bIns="0" rtlCol="0" anchor="t"/>
          <a:lstStyle/>
          <a:p>
            <a:pPr marL="0" indent="0">
              <a:buNone/>
            </a:pPr>
            <a:r>
              <a:rPr lang="en-US" sz="1200" b="1" dirty="0">
                <a:solidFill>
                  <a:srgbClr val="F0EDE6"/>
                </a:solidFill>
                <a:latin typeface="Inter 18pt" pitchFamily="34" charset="0"/>
                <a:ea typeface="Inter 18pt" pitchFamily="34" charset="-122"/>
                <a:cs typeface="Inter 18pt" pitchFamily="34" charset="-120"/>
              </a:rPr>
              <a:t>Spots the overspend and clicks the figure</a:t>
            </a:r>
            <a:endParaRPr lang="en-US" sz="1200" dirty="0"/>
          </a:p>
        </p:txBody>
      </p:sp>
      <p:sp>
        <p:nvSpPr>
          <p:cNvPr id="31" name="Text 29"/>
          <p:cNvSpPr txBox="1"/>
          <p:nvPr/>
        </p:nvSpPr>
        <p:spPr>
          <a:xfrm>
            <a:off x="7498080" y="3200400"/>
            <a:ext cx="3749040" cy="320040"/>
          </a:xfrm>
          <a:prstGeom prst="rect">
            <a:avLst/>
          </a:prstGeom>
          <a:noFill/>
          <a:ln/>
        </p:spPr>
        <p:txBody>
          <a:bodyPr wrap="square" lIns="0" tIns="0" rIns="0" bIns="0" rtlCol="0" anchor="t"/>
          <a:lstStyle/>
          <a:p>
            <a:pPr marL="0" indent="0">
              <a:buNone/>
            </a:pPr>
            <a:r>
              <a:rPr lang="en-US" sz="1100" dirty="0">
                <a:solidFill>
                  <a:srgbClr val="A8A399"/>
                </a:solidFill>
                <a:latin typeface="Inter 18pt" pitchFamily="34" charset="0"/>
                <a:ea typeface="Inter 18pt" pitchFamily="34" charset="-122"/>
                <a:cs typeface="Inter 18pt" pitchFamily="34" charset="-120"/>
              </a:rPr>
              <a:t>The materials breakdown loads in a third of a second.</a:t>
            </a:r>
            <a:endParaRPr lang="en-US" sz="1100" dirty="0"/>
          </a:p>
        </p:txBody>
      </p:sp>
      <p:sp>
        <p:nvSpPr>
          <p:cNvPr id="32" name="Shape 30"/>
          <p:cNvSpPr/>
          <p:nvPr/>
        </p:nvSpPr>
        <p:spPr>
          <a:xfrm>
            <a:off x="6565392" y="3712464"/>
            <a:ext cx="109728" cy="109728"/>
          </a:xfrm>
          <a:prstGeom prst="ellipse">
            <a:avLst/>
          </a:prstGeom>
          <a:solidFill>
            <a:srgbClr val="C8922A"/>
          </a:solidFill>
          <a:ln/>
        </p:spPr>
      </p:sp>
      <p:sp>
        <p:nvSpPr>
          <p:cNvPr id="33" name="Text 31"/>
          <p:cNvSpPr txBox="1"/>
          <p:nvPr/>
        </p:nvSpPr>
        <p:spPr>
          <a:xfrm>
            <a:off x="6784848" y="3639312"/>
            <a:ext cx="685800" cy="274320"/>
          </a:xfrm>
          <a:prstGeom prst="rect">
            <a:avLst/>
          </a:prstGeom>
          <a:noFill/>
          <a:ln/>
        </p:spPr>
        <p:txBody>
          <a:bodyPr wrap="square" lIns="0" tIns="0" rIns="0" bIns="0" rtlCol="0" anchor="t"/>
          <a:lstStyle/>
          <a:p>
            <a:pPr marL="0" indent="0">
              <a:buNone/>
            </a:pPr>
            <a:r>
              <a:rPr lang="en-US" sz="1100" b="1" dirty="0">
                <a:solidFill>
                  <a:srgbClr val="F0EDE6"/>
                </a:solidFill>
                <a:latin typeface="Inter 18pt" pitchFamily="34" charset="0"/>
                <a:ea typeface="Inter 18pt" pitchFamily="34" charset="-122"/>
                <a:cs typeface="Inter 18pt" pitchFamily="34" charset="-120"/>
              </a:rPr>
              <a:t>08:34</a:t>
            </a:r>
            <a:endParaRPr lang="en-US" sz="1100" dirty="0"/>
          </a:p>
        </p:txBody>
      </p:sp>
      <p:sp>
        <p:nvSpPr>
          <p:cNvPr id="34" name="Text 32"/>
          <p:cNvSpPr txBox="1"/>
          <p:nvPr/>
        </p:nvSpPr>
        <p:spPr>
          <a:xfrm>
            <a:off x="7498080" y="3639312"/>
            <a:ext cx="3749040" cy="274320"/>
          </a:xfrm>
          <a:prstGeom prst="rect">
            <a:avLst/>
          </a:prstGeom>
          <a:noFill/>
          <a:ln/>
        </p:spPr>
        <p:txBody>
          <a:bodyPr wrap="square" lIns="0" tIns="0" rIns="0" bIns="0" rtlCol="0" anchor="t"/>
          <a:lstStyle/>
          <a:p>
            <a:pPr marL="0" indent="0">
              <a:buNone/>
            </a:pPr>
            <a:r>
              <a:rPr lang="en-US" sz="1200" b="1" dirty="0">
                <a:solidFill>
                  <a:srgbClr val="F0EDE6"/>
                </a:solidFill>
                <a:latin typeface="Inter 18pt" pitchFamily="34" charset="0"/>
                <a:ea typeface="Inter 18pt" pitchFamily="34" charset="-122"/>
                <a:cs typeface="Inter 18pt" pitchFamily="34" charset="-120"/>
              </a:rPr>
              <a:t>Finds what drove it</a:t>
            </a:r>
            <a:endParaRPr lang="en-US" sz="1200" dirty="0"/>
          </a:p>
        </p:txBody>
      </p:sp>
      <p:sp>
        <p:nvSpPr>
          <p:cNvPr id="35" name="Text 33"/>
          <p:cNvSpPr txBox="1"/>
          <p:nvPr/>
        </p:nvSpPr>
        <p:spPr>
          <a:xfrm>
            <a:off x="7498080" y="3913632"/>
            <a:ext cx="3749040" cy="320040"/>
          </a:xfrm>
          <a:prstGeom prst="rect">
            <a:avLst/>
          </a:prstGeom>
          <a:noFill/>
          <a:ln/>
        </p:spPr>
        <p:txBody>
          <a:bodyPr wrap="square" lIns="0" tIns="0" rIns="0" bIns="0" rtlCol="0" anchor="t"/>
          <a:lstStyle/>
          <a:p>
            <a:pPr marL="0" indent="0">
              <a:buNone/>
            </a:pPr>
            <a:r>
              <a:rPr lang="en-US" sz="1100" dirty="0">
                <a:solidFill>
                  <a:srgbClr val="A8A399"/>
                </a:solidFill>
                <a:latin typeface="Inter 18pt" pitchFamily="34" charset="0"/>
                <a:ea typeface="Inter 18pt" pitchFamily="34" charset="-122"/>
                <a:cs typeface="Inter 18pt" pitchFamily="34" charset="-120"/>
              </a:rPr>
              <a:t>A £721k stock write-down, already in the figures.</a:t>
            </a:r>
            <a:endParaRPr lang="en-US" sz="1100" dirty="0"/>
          </a:p>
        </p:txBody>
      </p:sp>
      <p:sp>
        <p:nvSpPr>
          <p:cNvPr id="36" name="Shape 34"/>
          <p:cNvSpPr/>
          <p:nvPr/>
        </p:nvSpPr>
        <p:spPr>
          <a:xfrm>
            <a:off x="6565392" y="4425696"/>
            <a:ext cx="109728" cy="109728"/>
          </a:xfrm>
          <a:prstGeom prst="ellipse">
            <a:avLst/>
          </a:prstGeom>
          <a:solidFill>
            <a:srgbClr val="C8922A"/>
          </a:solidFill>
          <a:ln/>
        </p:spPr>
      </p:sp>
      <p:sp>
        <p:nvSpPr>
          <p:cNvPr id="37" name="Text 35"/>
          <p:cNvSpPr txBox="1"/>
          <p:nvPr/>
        </p:nvSpPr>
        <p:spPr>
          <a:xfrm>
            <a:off x="6784848" y="4352544"/>
            <a:ext cx="685800" cy="274320"/>
          </a:xfrm>
          <a:prstGeom prst="rect">
            <a:avLst/>
          </a:prstGeom>
          <a:noFill/>
          <a:ln/>
        </p:spPr>
        <p:txBody>
          <a:bodyPr wrap="square" lIns="0" tIns="0" rIns="0" bIns="0" rtlCol="0" anchor="t"/>
          <a:lstStyle/>
          <a:p>
            <a:pPr marL="0" indent="0">
              <a:buNone/>
            </a:pPr>
            <a:r>
              <a:rPr lang="en-US" sz="1100" b="1" dirty="0">
                <a:solidFill>
                  <a:srgbClr val="F0EDE6"/>
                </a:solidFill>
                <a:latin typeface="Inter 18pt" pitchFamily="34" charset="0"/>
                <a:ea typeface="Inter 18pt" pitchFamily="34" charset="-122"/>
                <a:cs typeface="Inter 18pt" pitchFamily="34" charset="-120"/>
              </a:rPr>
              <a:t>08:37</a:t>
            </a:r>
            <a:endParaRPr lang="en-US" sz="1100" dirty="0"/>
          </a:p>
        </p:txBody>
      </p:sp>
      <p:sp>
        <p:nvSpPr>
          <p:cNvPr id="38" name="Text 36"/>
          <p:cNvSpPr txBox="1"/>
          <p:nvPr/>
        </p:nvSpPr>
        <p:spPr>
          <a:xfrm>
            <a:off x="7498080" y="4352544"/>
            <a:ext cx="3749040" cy="274320"/>
          </a:xfrm>
          <a:prstGeom prst="rect">
            <a:avLst/>
          </a:prstGeom>
          <a:noFill/>
          <a:ln/>
        </p:spPr>
        <p:txBody>
          <a:bodyPr wrap="square" lIns="0" tIns="0" rIns="0" bIns="0" rtlCol="0" anchor="t"/>
          <a:lstStyle/>
          <a:p>
            <a:pPr marL="0" indent="0">
              <a:buNone/>
            </a:pPr>
            <a:r>
              <a:rPr lang="en-US" sz="1200" b="1" dirty="0">
                <a:solidFill>
                  <a:srgbClr val="F0EDE6"/>
                </a:solidFill>
                <a:latin typeface="Inter 18pt" pitchFamily="34" charset="0"/>
                <a:ea typeface="Inter 18pt" pitchFamily="34" charset="-122"/>
                <a:cs typeface="Inter 18pt" pitchFamily="34" charset="-120"/>
              </a:rPr>
              <a:t>Checks the same line across other entities</a:t>
            </a:r>
            <a:endParaRPr lang="en-US" sz="1200" dirty="0"/>
          </a:p>
        </p:txBody>
      </p:sp>
      <p:sp>
        <p:nvSpPr>
          <p:cNvPr id="39" name="Text 37"/>
          <p:cNvSpPr txBox="1"/>
          <p:nvPr/>
        </p:nvSpPr>
        <p:spPr>
          <a:xfrm>
            <a:off x="7498080" y="4626864"/>
            <a:ext cx="3749040" cy="320040"/>
          </a:xfrm>
          <a:prstGeom prst="rect">
            <a:avLst/>
          </a:prstGeom>
          <a:noFill/>
          <a:ln/>
        </p:spPr>
        <p:txBody>
          <a:bodyPr wrap="square" lIns="0" tIns="0" rIns="0" bIns="0" rtlCol="0" anchor="t"/>
          <a:lstStyle/>
          <a:p>
            <a:pPr marL="0" indent="0">
              <a:buNone/>
            </a:pPr>
            <a:r>
              <a:rPr lang="en-US" sz="1100" dirty="0">
                <a:solidFill>
                  <a:srgbClr val="A8A399"/>
                </a:solidFill>
                <a:latin typeface="Inter 18pt" pitchFamily="34" charset="0"/>
                <a:ea typeface="Inter 18pt" pitchFamily="34" charset="-122"/>
                <a:cs typeface="Inter 18pt" pitchFamily="34" charset="-120"/>
              </a:rPr>
              <a:t>One click sideways. Pattern confirmed.</a:t>
            </a:r>
            <a:endParaRPr lang="en-US" sz="1100" dirty="0"/>
          </a:p>
        </p:txBody>
      </p:sp>
      <p:sp>
        <p:nvSpPr>
          <p:cNvPr id="40" name="Shape 38"/>
          <p:cNvSpPr/>
          <p:nvPr/>
        </p:nvSpPr>
        <p:spPr>
          <a:xfrm>
            <a:off x="6565392" y="5138928"/>
            <a:ext cx="109728" cy="109728"/>
          </a:xfrm>
          <a:prstGeom prst="ellipse">
            <a:avLst/>
          </a:prstGeom>
          <a:solidFill>
            <a:srgbClr val="C8922A"/>
          </a:solidFill>
          <a:ln/>
        </p:spPr>
      </p:sp>
      <p:sp>
        <p:nvSpPr>
          <p:cNvPr id="41" name="Text 39"/>
          <p:cNvSpPr txBox="1"/>
          <p:nvPr/>
        </p:nvSpPr>
        <p:spPr>
          <a:xfrm>
            <a:off x="6784848" y="5065776"/>
            <a:ext cx="685800" cy="274320"/>
          </a:xfrm>
          <a:prstGeom prst="rect">
            <a:avLst/>
          </a:prstGeom>
          <a:noFill/>
          <a:ln/>
        </p:spPr>
        <p:txBody>
          <a:bodyPr wrap="square" lIns="0" tIns="0" rIns="0" bIns="0" rtlCol="0" anchor="t"/>
          <a:lstStyle/>
          <a:p>
            <a:pPr marL="0" indent="0">
              <a:buNone/>
            </a:pPr>
            <a:r>
              <a:rPr lang="en-US" sz="1100" b="1" dirty="0">
                <a:solidFill>
                  <a:srgbClr val="F0EDE6"/>
                </a:solidFill>
                <a:latin typeface="Inter 18pt" pitchFamily="34" charset="0"/>
                <a:ea typeface="Inter 18pt" pitchFamily="34" charset="-122"/>
                <a:cs typeface="Inter 18pt" pitchFamily="34" charset="-120"/>
              </a:rPr>
              <a:t>08:46</a:t>
            </a:r>
            <a:endParaRPr lang="en-US" sz="1100" dirty="0"/>
          </a:p>
        </p:txBody>
      </p:sp>
      <p:sp>
        <p:nvSpPr>
          <p:cNvPr id="42" name="Text 40"/>
          <p:cNvSpPr txBox="1"/>
          <p:nvPr/>
        </p:nvSpPr>
        <p:spPr>
          <a:xfrm>
            <a:off x="7498080" y="5065776"/>
            <a:ext cx="3749040" cy="274320"/>
          </a:xfrm>
          <a:prstGeom prst="rect">
            <a:avLst/>
          </a:prstGeom>
          <a:noFill/>
          <a:ln/>
        </p:spPr>
        <p:txBody>
          <a:bodyPr wrap="square" lIns="0" tIns="0" rIns="0" bIns="0" rtlCol="0" anchor="t"/>
          <a:lstStyle/>
          <a:p>
            <a:pPr marL="0" indent="0">
              <a:buNone/>
            </a:pPr>
            <a:r>
              <a:rPr lang="en-US" sz="1200" b="1" dirty="0">
                <a:solidFill>
                  <a:srgbClr val="F0EDE6"/>
                </a:solidFill>
                <a:latin typeface="Inter 18pt" pitchFamily="34" charset="0"/>
                <a:ea typeface="Inter 18pt" pitchFamily="34" charset="-122"/>
                <a:cs typeface="Inter 18pt" pitchFamily="34" charset="-120"/>
              </a:rPr>
              <a:t>Board commentary written. Moves on.</a:t>
            </a:r>
            <a:endParaRPr lang="en-US" sz="1200" dirty="0"/>
          </a:p>
        </p:txBody>
      </p:sp>
      <p:sp>
        <p:nvSpPr>
          <p:cNvPr id="43" name="Text 41"/>
          <p:cNvSpPr txBox="1"/>
          <p:nvPr/>
        </p:nvSpPr>
        <p:spPr>
          <a:xfrm>
            <a:off x="7498080" y="5340096"/>
            <a:ext cx="3749040" cy="320040"/>
          </a:xfrm>
          <a:prstGeom prst="rect">
            <a:avLst/>
          </a:prstGeom>
          <a:noFill/>
          <a:ln/>
        </p:spPr>
        <p:txBody>
          <a:bodyPr wrap="square" lIns="0" tIns="0" rIns="0" bIns="0" rtlCol="0" anchor="t"/>
          <a:lstStyle/>
          <a:p>
            <a:pPr marL="0" indent="0">
              <a:buNone/>
            </a:pPr>
            <a:r>
              <a:rPr lang="en-US" sz="1100" dirty="0">
                <a:solidFill>
                  <a:srgbClr val="A8A399"/>
                </a:solidFill>
                <a:latin typeface="Inter 18pt" pitchFamily="34" charset="0"/>
                <a:ea typeface="Inter 18pt" pitchFamily="34" charset="-122"/>
                <a:cs typeface="Inter 18pt" pitchFamily="34" charset="-120"/>
              </a:rPr>
              <a:t>No exports, no waiting, nobody in IT involved.</a:t>
            </a:r>
            <a:endParaRPr lang="en-US" sz="1100" dirty="0"/>
          </a:p>
        </p:txBody>
      </p:sp>
      <p:sp>
        <p:nvSpPr>
          <p:cNvPr id="44" name="Text 42"/>
          <p:cNvSpPr txBox="1"/>
          <p:nvPr/>
        </p:nvSpPr>
        <p:spPr>
          <a:xfrm>
            <a:off x="6537960" y="5760720"/>
            <a:ext cx="4663440" cy="274320"/>
          </a:xfrm>
          <a:prstGeom prst="rect">
            <a:avLst/>
          </a:prstGeom>
          <a:noFill/>
          <a:ln/>
        </p:spPr>
        <p:txBody>
          <a:bodyPr wrap="square" lIns="0" tIns="0" rIns="0" bIns="0" rtlCol="0" anchor="t"/>
          <a:lstStyle/>
          <a:p>
            <a:pPr marL="0" indent="0">
              <a:buNone/>
            </a:pPr>
            <a:r>
              <a:rPr lang="en-US" sz="1000" dirty="0">
                <a:solidFill>
                  <a:srgbClr val="E0B564"/>
                </a:solidFill>
                <a:latin typeface="Inter 18pt" pitchFamily="34" charset="0"/>
                <a:ea typeface="Inter 18pt" pitchFamily="34" charset="-122"/>
                <a:cs typeface="Inter 18pt" pitchFamily="34" charset="-120"/>
              </a:rPr>
              <a:t>Board pack on time  |  no exports  |  no batch runs</a:t>
            </a:r>
            <a:endParaRPr lang="en-US" sz="1000" dirty="0"/>
          </a:p>
        </p:txBody>
      </p:sp>
      <p:sp>
        <p:nvSpPr>
          <p:cNvPr id="45" name="Text 43"/>
          <p:cNvSpPr txBox="1"/>
          <p:nvPr/>
        </p:nvSpPr>
        <p:spPr>
          <a:xfrm>
            <a:off x="685800" y="6400800"/>
            <a:ext cx="3657600" cy="228600"/>
          </a:xfrm>
          <a:prstGeom prst="rect">
            <a:avLst/>
          </a:prstGeom>
          <a:noFill/>
          <a:ln/>
        </p:spPr>
        <p:txBody>
          <a:bodyPr wrap="square" lIns="0" tIns="0" rIns="0" bIns="0" rtlCol="0" anchor="t"/>
          <a:lstStyle/>
          <a:p>
            <a:pPr marL="0" indent="0">
              <a:buNone/>
            </a:pPr>
            <a:r>
              <a:rPr lang="en-US" sz="900" b="1" kern="0" spc="200" dirty="0">
                <a:solidFill>
                  <a:srgbClr val="F0EDE6"/>
                </a:solidFill>
                <a:latin typeface="Inter 18pt" pitchFamily="34" charset="0"/>
                <a:ea typeface="Inter 18pt" pitchFamily="34" charset="-122"/>
                <a:cs typeface="Inter 18pt" pitchFamily="34" charset="-120"/>
              </a:rPr>
              <a:t>WEVO</a:t>
            </a:r>
            <a:r>
              <a:rPr lang="en-US" sz="900" dirty="0">
                <a:solidFill>
                  <a:srgbClr val="6E6A63"/>
                </a:solidFill>
                <a:latin typeface="Inter 18pt" pitchFamily="34" charset="0"/>
                <a:ea typeface="Inter 18pt" pitchFamily="34" charset="-122"/>
                <a:cs typeface="Inter 18pt" pitchFamily="34" charset="-120"/>
              </a:rPr>
              <a:t>  GL Analytics</a:t>
            </a:r>
            <a:endParaRPr lang="en-US" sz="900" dirty="0"/>
          </a:p>
        </p:txBody>
      </p:sp>
      <p:sp>
        <p:nvSpPr>
          <p:cNvPr id="46" name="Text 44"/>
          <p:cNvSpPr txBox="1"/>
          <p:nvPr/>
        </p:nvSpPr>
        <p:spPr>
          <a:xfrm>
            <a:off x="10591495" y="6400800"/>
            <a:ext cx="914400" cy="228600"/>
          </a:xfrm>
          <a:prstGeom prst="rect">
            <a:avLst/>
          </a:prstGeom>
          <a:noFill/>
          <a:ln/>
        </p:spPr>
        <p:txBody>
          <a:bodyPr wrap="square" lIns="0" tIns="0" rIns="0" bIns="0" rtlCol="0" anchor="t"/>
          <a:lstStyle/>
          <a:p>
            <a:pPr marL="0" indent="0" algn="r">
              <a:buNone/>
            </a:pPr>
            <a:r>
              <a:rPr lang="en-US" sz="900" dirty="0">
                <a:solidFill>
                  <a:srgbClr val="6E6A63"/>
                </a:solidFill>
                <a:latin typeface="Inter 18pt" pitchFamily="34" charset="0"/>
                <a:ea typeface="Inter 18pt" pitchFamily="34" charset="-122"/>
                <a:cs typeface="Inter 18pt" pitchFamily="34" charset="-120"/>
              </a:rPr>
              <a:t>03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0B0D"/>
        </a:solidFill>
        <a:effectLst/>
      </p:bgPr>
    </p:bg>
    <p:spTree>
      <p:nvGrpSpPr>
        <p:cNvPr id="1" name=""/>
        <p:cNvGrpSpPr/>
        <p:nvPr/>
      </p:nvGrpSpPr>
      <p:grpSpPr>
        <a:xfrm>
          <a:off x="0" y="0"/>
          <a:ext cx="0" cy="0"/>
          <a:chOff x="0" y="0"/>
          <a:chExt cx="0" cy="0"/>
        </a:xfrm>
      </p:grpSpPr>
      <p:sp>
        <p:nvSpPr>
          <p:cNvPr id="2" name="Shape 0"/>
          <p:cNvSpPr/>
          <p:nvPr/>
        </p:nvSpPr>
        <p:spPr>
          <a:xfrm>
            <a:off x="5598871" y="603707"/>
            <a:ext cx="5961888" cy="5467706"/>
          </a:xfrm>
          <a:prstGeom prst="roundRect">
            <a:avLst>
              <a:gd name="adj" fmla="val 1338"/>
            </a:avLst>
          </a:prstGeom>
          <a:solidFill>
            <a:srgbClr val="FFFFFF"/>
          </a:solidFill>
          <a:ln w="12700">
            <a:solidFill>
              <a:srgbClr val="C8922A"/>
            </a:solidFill>
            <a:prstDash val="solid"/>
          </a:ln>
          <a:effectLst>
            <a:outerShdw blurRad="254000" dist="76200" dir="5400000" algn="bl" rotWithShape="0">
              <a:srgbClr val="000000">
                <a:alpha val="50000"/>
              </a:srgbClr>
            </a:outerShdw>
          </a:effectLst>
        </p:spPr>
      </p:sp>
      <p:pic>
        <p:nvPicPr>
          <p:cNvPr id="3" name="Media 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653735" y="658571"/>
            <a:ext cx="5852160" cy="5357978"/>
          </a:xfrm>
          <a:prstGeom prst="rect">
            <a:avLst/>
          </a:prstGeom>
        </p:spPr>
      </p:pic>
      <p:sp>
        <p:nvSpPr>
          <p:cNvPr id="4" name="Text 1"/>
          <p:cNvSpPr txBox="1"/>
          <p:nvPr/>
        </p:nvSpPr>
        <p:spPr>
          <a:xfrm>
            <a:off x="685800" y="566928"/>
            <a:ext cx="9144000" cy="274320"/>
          </a:xfrm>
          <a:prstGeom prst="rect">
            <a:avLst/>
          </a:prstGeom>
          <a:noFill/>
          <a:ln/>
        </p:spPr>
        <p:txBody>
          <a:bodyPr wrap="square" lIns="0" tIns="0" rIns="0" bIns="0" rtlCol="0" anchor="t"/>
          <a:lstStyle/>
          <a:p>
            <a:pPr marL="0" indent="0">
              <a:buNone/>
            </a:pPr>
            <a:r>
              <a:rPr lang="en-US" sz="1050" b="1" kern="0" spc="300" dirty="0">
                <a:solidFill>
                  <a:srgbClr val="C8922A"/>
                </a:solidFill>
                <a:latin typeface="Inter 18pt" pitchFamily="34" charset="0"/>
                <a:ea typeface="Inter 18pt" pitchFamily="34" charset="-122"/>
                <a:cs typeface="Inter 18pt" pitchFamily="34" charset="-120"/>
              </a:rPr>
              <a:t>SEE IT WORKING</a:t>
            </a:r>
            <a:endParaRPr lang="en-US" sz="1050" dirty="0"/>
          </a:p>
        </p:txBody>
      </p:sp>
      <p:sp>
        <p:nvSpPr>
          <p:cNvPr id="5" name="Text 2"/>
          <p:cNvSpPr txBox="1"/>
          <p:nvPr/>
        </p:nvSpPr>
        <p:spPr>
          <a:xfrm>
            <a:off x="685800" y="868680"/>
            <a:ext cx="4846320" cy="1280160"/>
          </a:xfrm>
          <a:prstGeom prst="rect">
            <a:avLst/>
          </a:prstGeom>
          <a:noFill/>
          <a:ln/>
        </p:spPr>
        <p:txBody>
          <a:bodyPr wrap="square" lIns="0" tIns="0" rIns="0" bIns="0" rtlCol="0" anchor="t"/>
          <a:lstStyle/>
          <a:p>
            <a:pPr marL="0" indent="0">
              <a:lnSpc>
                <a:spcPct val="95000"/>
              </a:lnSpc>
              <a:buNone/>
            </a:pPr>
            <a:r>
              <a:rPr lang="en-US" sz="3600" dirty="0">
                <a:solidFill>
                  <a:srgbClr val="F0EDE6"/>
                </a:solidFill>
                <a:latin typeface="Cormorant Garamond SemiBold" pitchFamily="34" charset="0"/>
                <a:ea typeface="Cormorant Garamond SemiBold" pitchFamily="34" charset="-122"/>
                <a:cs typeface="Cormorant Garamond SemiBold" pitchFamily="34" charset="-120"/>
              </a:rPr>
              <a:t>The actual interface, recorded live</a:t>
            </a:r>
            <a:endParaRPr lang="en-US" sz="3600" dirty="0"/>
          </a:p>
        </p:txBody>
      </p:sp>
      <p:sp>
        <p:nvSpPr>
          <p:cNvPr id="6" name="Text 3"/>
          <p:cNvSpPr txBox="1"/>
          <p:nvPr/>
        </p:nvSpPr>
        <p:spPr>
          <a:xfrm>
            <a:off x="685800" y="2240280"/>
            <a:ext cx="4754880" cy="1188720"/>
          </a:xfrm>
          <a:prstGeom prst="rect">
            <a:avLst/>
          </a:prstGeom>
          <a:noFill/>
          <a:ln/>
        </p:spPr>
        <p:txBody>
          <a:bodyPr wrap="square" lIns="0" tIns="0" rIns="0" bIns="0" rtlCol="0" anchor="t"/>
          <a:lstStyle/>
          <a:p>
            <a:pPr marL="0" indent="0">
              <a:lnSpc>
                <a:spcPct val="130000"/>
              </a:lnSpc>
              <a:buNone/>
            </a:pPr>
            <a:r>
              <a:rPr lang="en-US" sz="1300" dirty="0">
                <a:solidFill>
                  <a:srgbClr val="A8A399"/>
                </a:solidFill>
                <a:latin typeface="Inter 18pt" pitchFamily="34" charset="0"/>
                <a:ea typeface="Inter 18pt" pitchFamily="34" charset="-122"/>
                <a:cs typeface="Inter 18pt" pitchFamily="34" charset="-120"/>
              </a:rPr>
              <a:t>A global banking group, fourteen subsidiaries and branches, three years of balances. Every total already exists before anyone asks for it, so each click simply shows it.</a:t>
            </a:r>
            <a:endParaRPr lang="en-US" sz="1300" dirty="0"/>
          </a:p>
        </p:txBody>
      </p:sp>
      <p:sp>
        <p:nvSpPr>
          <p:cNvPr id="7" name="Shape 4"/>
          <p:cNvSpPr/>
          <p:nvPr/>
        </p:nvSpPr>
        <p:spPr>
          <a:xfrm>
            <a:off x="685800" y="3520440"/>
            <a:ext cx="420624" cy="420624"/>
          </a:xfrm>
          <a:prstGeom prst="ellipse">
            <a:avLst/>
          </a:prstGeom>
          <a:solidFill>
            <a:srgbClr val="C8922A"/>
          </a:solidFill>
          <a:ln/>
        </p:spPr>
      </p:sp>
      <p:pic>
        <p:nvPicPr>
          <p:cNvPr id="8" name="Image 0" descr="preencoded.png"/>
          <p:cNvPicPr>
            <a:picLocks noChangeAspect="1"/>
          </p:cNvPicPr>
          <p:nvPr/>
        </p:nvPicPr>
        <p:blipFill>
          <a:blip r:embed="rId6"/>
          <a:stretch>
            <a:fillRect/>
          </a:stretch>
        </p:blipFill>
        <p:spPr>
          <a:xfrm>
            <a:off x="790956" y="3625596"/>
            <a:ext cx="210312" cy="210312"/>
          </a:xfrm>
          <a:prstGeom prst="rect">
            <a:avLst/>
          </a:prstGeom>
        </p:spPr>
      </p:pic>
      <p:sp>
        <p:nvSpPr>
          <p:cNvPr id="9" name="Text 5"/>
          <p:cNvSpPr txBox="1"/>
          <p:nvPr/>
        </p:nvSpPr>
        <p:spPr>
          <a:xfrm>
            <a:off x="1280160" y="3593592"/>
            <a:ext cx="4206240" cy="320040"/>
          </a:xfrm>
          <a:prstGeom prst="rect">
            <a:avLst/>
          </a:prstGeom>
          <a:noFill/>
          <a:ln/>
        </p:spPr>
        <p:txBody>
          <a:bodyPr wrap="square" lIns="0" tIns="0" rIns="0" bIns="0" rtlCol="0" anchor="t"/>
          <a:lstStyle/>
          <a:p>
            <a:pPr marL="0" indent="0">
              <a:buNone/>
            </a:pPr>
            <a:r>
              <a:rPr lang="en-US" sz="1300" dirty="0">
                <a:solidFill>
                  <a:srgbClr val="F0EDE6"/>
                </a:solidFill>
                <a:latin typeface="Inter 18pt" pitchFamily="34" charset="0"/>
                <a:ea typeface="Inter 18pt" pitchFamily="34" charset="-122"/>
                <a:cs typeface="Inter 18pt" pitchFamily="34" charset="-120"/>
              </a:rPr>
              <a:t>Start at the group total</a:t>
            </a:r>
            <a:endParaRPr lang="en-US" sz="1300" dirty="0"/>
          </a:p>
        </p:txBody>
      </p:sp>
      <p:sp>
        <p:nvSpPr>
          <p:cNvPr id="10" name="Shape 6"/>
          <p:cNvSpPr/>
          <p:nvPr/>
        </p:nvSpPr>
        <p:spPr>
          <a:xfrm>
            <a:off x="685800" y="4087368"/>
            <a:ext cx="420624" cy="420624"/>
          </a:xfrm>
          <a:prstGeom prst="ellipse">
            <a:avLst/>
          </a:prstGeom>
          <a:solidFill>
            <a:srgbClr val="C8922A"/>
          </a:solidFill>
          <a:ln/>
        </p:spPr>
      </p:sp>
      <p:pic>
        <p:nvPicPr>
          <p:cNvPr id="11" name="Image 1" descr="preencoded.png"/>
          <p:cNvPicPr>
            <a:picLocks noChangeAspect="1"/>
          </p:cNvPicPr>
          <p:nvPr/>
        </p:nvPicPr>
        <p:blipFill>
          <a:blip r:embed="rId7"/>
          <a:stretch>
            <a:fillRect/>
          </a:stretch>
        </p:blipFill>
        <p:spPr>
          <a:xfrm>
            <a:off x="790956" y="4192524"/>
            <a:ext cx="210312" cy="210312"/>
          </a:xfrm>
          <a:prstGeom prst="rect">
            <a:avLst/>
          </a:prstGeom>
        </p:spPr>
      </p:pic>
      <p:sp>
        <p:nvSpPr>
          <p:cNvPr id="12" name="Text 7"/>
          <p:cNvSpPr txBox="1"/>
          <p:nvPr/>
        </p:nvSpPr>
        <p:spPr>
          <a:xfrm>
            <a:off x="1280160" y="4160520"/>
            <a:ext cx="4206240" cy="320040"/>
          </a:xfrm>
          <a:prstGeom prst="rect">
            <a:avLst/>
          </a:prstGeom>
          <a:noFill/>
          <a:ln/>
        </p:spPr>
        <p:txBody>
          <a:bodyPr wrap="square" lIns="0" tIns="0" rIns="0" bIns="0" rtlCol="0" anchor="t"/>
          <a:lstStyle/>
          <a:p>
            <a:pPr marL="0" indent="0">
              <a:buNone/>
            </a:pPr>
            <a:r>
              <a:rPr lang="en-US" sz="1300" dirty="0">
                <a:solidFill>
                  <a:srgbClr val="F0EDE6"/>
                </a:solidFill>
                <a:latin typeface="Inter 18pt" pitchFamily="34" charset="0"/>
                <a:ea typeface="Inter 18pt" pitchFamily="34" charset="-122"/>
                <a:cs typeface="Inter 18pt" pitchFamily="34" charset="-120"/>
              </a:rPr>
              <a:t>Click any line to go a level down</a:t>
            </a:r>
            <a:endParaRPr lang="en-US" sz="1300" dirty="0"/>
          </a:p>
        </p:txBody>
      </p:sp>
      <p:sp>
        <p:nvSpPr>
          <p:cNvPr id="13" name="Shape 8"/>
          <p:cNvSpPr/>
          <p:nvPr/>
        </p:nvSpPr>
        <p:spPr>
          <a:xfrm>
            <a:off x="685800" y="4654296"/>
            <a:ext cx="420624" cy="420624"/>
          </a:xfrm>
          <a:prstGeom prst="ellipse">
            <a:avLst/>
          </a:prstGeom>
          <a:solidFill>
            <a:srgbClr val="C8922A"/>
          </a:solidFill>
          <a:ln/>
        </p:spPr>
      </p:sp>
      <p:pic>
        <p:nvPicPr>
          <p:cNvPr id="14" name="Image 2" descr="preencoded.png"/>
          <p:cNvPicPr>
            <a:picLocks noChangeAspect="1"/>
          </p:cNvPicPr>
          <p:nvPr/>
        </p:nvPicPr>
        <p:blipFill>
          <a:blip r:embed="rId8"/>
          <a:stretch>
            <a:fillRect/>
          </a:stretch>
        </p:blipFill>
        <p:spPr>
          <a:xfrm>
            <a:off x="790956" y="4759452"/>
            <a:ext cx="210312" cy="210312"/>
          </a:xfrm>
          <a:prstGeom prst="rect">
            <a:avLst/>
          </a:prstGeom>
        </p:spPr>
      </p:pic>
      <p:sp>
        <p:nvSpPr>
          <p:cNvPr id="15" name="Text 9"/>
          <p:cNvSpPr txBox="1"/>
          <p:nvPr/>
        </p:nvSpPr>
        <p:spPr>
          <a:xfrm>
            <a:off x="1280160" y="4727448"/>
            <a:ext cx="4206240" cy="320040"/>
          </a:xfrm>
          <a:prstGeom prst="rect">
            <a:avLst/>
          </a:prstGeom>
          <a:noFill/>
          <a:ln/>
        </p:spPr>
        <p:txBody>
          <a:bodyPr wrap="square" lIns="0" tIns="0" rIns="0" bIns="0" rtlCol="0" anchor="t"/>
          <a:lstStyle/>
          <a:p>
            <a:pPr marL="0" indent="0">
              <a:buNone/>
            </a:pPr>
            <a:r>
              <a:rPr lang="en-US" sz="1300" dirty="0">
                <a:solidFill>
                  <a:srgbClr val="F0EDE6"/>
                </a:solidFill>
                <a:latin typeface="Inter 18pt" pitchFamily="34" charset="0"/>
                <a:ea typeface="Inter 18pt" pitchFamily="34" charset="-122"/>
                <a:cs typeface="Inter 18pt" pitchFamily="34" charset="-120"/>
              </a:rPr>
              <a:t>Switch between organisation and chart of accounts</a:t>
            </a:r>
            <a:endParaRPr lang="en-US" sz="1300" dirty="0"/>
          </a:p>
        </p:txBody>
      </p:sp>
      <p:sp>
        <p:nvSpPr>
          <p:cNvPr id="16" name="Shape 10"/>
          <p:cNvSpPr/>
          <p:nvPr/>
        </p:nvSpPr>
        <p:spPr>
          <a:xfrm>
            <a:off x="685800" y="5221224"/>
            <a:ext cx="420624" cy="420624"/>
          </a:xfrm>
          <a:prstGeom prst="ellipse">
            <a:avLst/>
          </a:prstGeom>
          <a:solidFill>
            <a:srgbClr val="C8922A"/>
          </a:solidFill>
          <a:ln/>
        </p:spPr>
      </p:sp>
      <p:pic>
        <p:nvPicPr>
          <p:cNvPr id="17" name="Image 3" descr="preencoded.png"/>
          <p:cNvPicPr>
            <a:picLocks noChangeAspect="1"/>
          </p:cNvPicPr>
          <p:nvPr/>
        </p:nvPicPr>
        <p:blipFill>
          <a:blip r:embed="rId9"/>
          <a:stretch>
            <a:fillRect/>
          </a:stretch>
        </p:blipFill>
        <p:spPr>
          <a:xfrm>
            <a:off x="790956" y="5326380"/>
            <a:ext cx="210312" cy="210312"/>
          </a:xfrm>
          <a:prstGeom prst="rect">
            <a:avLst/>
          </a:prstGeom>
        </p:spPr>
      </p:pic>
      <p:sp>
        <p:nvSpPr>
          <p:cNvPr id="18" name="Text 11"/>
          <p:cNvSpPr txBox="1"/>
          <p:nvPr/>
        </p:nvSpPr>
        <p:spPr>
          <a:xfrm>
            <a:off x="1280160" y="5294376"/>
            <a:ext cx="4206240" cy="320040"/>
          </a:xfrm>
          <a:prstGeom prst="rect">
            <a:avLst/>
          </a:prstGeom>
          <a:noFill/>
          <a:ln/>
        </p:spPr>
        <p:txBody>
          <a:bodyPr wrap="square" lIns="0" tIns="0" rIns="0" bIns="0" rtlCol="0" anchor="t"/>
          <a:lstStyle/>
          <a:p>
            <a:pPr marL="0" indent="0">
              <a:buNone/>
            </a:pPr>
            <a:r>
              <a:rPr lang="en-US" sz="1300" dirty="0">
                <a:solidFill>
                  <a:srgbClr val="F0EDE6"/>
                </a:solidFill>
                <a:latin typeface="Inter 18pt" pitchFamily="34" charset="0"/>
                <a:ea typeface="Inter 18pt" pitchFamily="34" charset="-122"/>
                <a:cs typeface="Inter 18pt" pitchFamily="34" charset="-120"/>
              </a:rPr>
              <a:t>Under a second from any figure to the detail</a:t>
            </a:r>
            <a:endParaRPr lang="en-US" sz="1300" dirty="0"/>
          </a:p>
        </p:txBody>
      </p:sp>
      <p:sp>
        <p:nvSpPr>
          <p:cNvPr id="19" name="Text 12"/>
          <p:cNvSpPr txBox="1"/>
          <p:nvPr/>
        </p:nvSpPr>
        <p:spPr>
          <a:xfrm>
            <a:off x="685800" y="5897880"/>
            <a:ext cx="4572000" cy="274320"/>
          </a:xfrm>
          <a:prstGeom prst="rect">
            <a:avLst/>
          </a:prstGeom>
          <a:noFill/>
          <a:ln/>
        </p:spPr>
        <p:txBody>
          <a:bodyPr wrap="square" lIns="0" tIns="0" rIns="0" bIns="0" rtlCol="0" anchor="t"/>
          <a:lstStyle/>
          <a:p>
            <a:pPr marL="0" indent="0">
              <a:buNone/>
            </a:pPr>
            <a:r>
              <a:rPr lang="en-US" sz="1050" i="1" dirty="0">
                <a:solidFill>
                  <a:srgbClr val="E0B564"/>
                </a:solidFill>
                <a:latin typeface="Inter 18pt" pitchFamily="34" charset="0"/>
                <a:ea typeface="Inter 18pt" pitchFamily="34" charset="-122"/>
                <a:cs typeface="Inter 18pt" pitchFamily="34" charset="-120"/>
              </a:rPr>
              <a:t>Click the picture to play (78 seconds)</a:t>
            </a:r>
            <a:endParaRPr lang="en-US" sz="1050" dirty="0"/>
          </a:p>
        </p:txBody>
      </p:sp>
      <p:sp>
        <p:nvSpPr>
          <p:cNvPr id="20" name="Text 13"/>
          <p:cNvSpPr txBox="1"/>
          <p:nvPr/>
        </p:nvSpPr>
        <p:spPr>
          <a:xfrm>
            <a:off x="685800" y="6400800"/>
            <a:ext cx="3657600" cy="228600"/>
          </a:xfrm>
          <a:prstGeom prst="rect">
            <a:avLst/>
          </a:prstGeom>
          <a:noFill/>
          <a:ln/>
        </p:spPr>
        <p:txBody>
          <a:bodyPr wrap="square" lIns="0" tIns="0" rIns="0" bIns="0" rtlCol="0" anchor="t"/>
          <a:lstStyle/>
          <a:p>
            <a:pPr marL="0" indent="0">
              <a:buNone/>
            </a:pPr>
            <a:r>
              <a:rPr lang="en-US" sz="900" b="1" kern="0" spc="200" dirty="0">
                <a:solidFill>
                  <a:srgbClr val="F0EDE6"/>
                </a:solidFill>
                <a:latin typeface="Inter 18pt" pitchFamily="34" charset="0"/>
                <a:ea typeface="Inter 18pt" pitchFamily="34" charset="-122"/>
                <a:cs typeface="Inter 18pt" pitchFamily="34" charset="-120"/>
              </a:rPr>
              <a:t>WEVO</a:t>
            </a:r>
            <a:r>
              <a:rPr lang="en-US" sz="900" dirty="0">
                <a:solidFill>
                  <a:srgbClr val="6E6A63"/>
                </a:solidFill>
                <a:latin typeface="Inter 18pt" pitchFamily="34" charset="0"/>
                <a:ea typeface="Inter 18pt" pitchFamily="34" charset="-122"/>
                <a:cs typeface="Inter 18pt" pitchFamily="34" charset="-120"/>
              </a:rPr>
              <a:t>  GL Analytics</a:t>
            </a:r>
            <a:endParaRPr lang="en-US" sz="900" dirty="0"/>
          </a:p>
        </p:txBody>
      </p:sp>
      <p:sp>
        <p:nvSpPr>
          <p:cNvPr id="21" name="Text 14"/>
          <p:cNvSpPr txBox="1"/>
          <p:nvPr/>
        </p:nvSpPr>
        <p:spPr>
          <a:xfrm>
            <a:off x="10591495" y="6400800"/>
            <a:ext cx="914400" cy="228600"/>
          </a:xfrm>
          <a:prstGeom prst="rect">
            <a:avLst/>
          </a:prstGeom>
          <a:noFill/>
          <a:ln/>
        </p:spPr>
        <p:txBody>
          <a:bodyPr wrap="square" lIns="0" tIns="0" rIns="0" bIns="0" rtlCol="0" anchor="t"/>
          <a:lstStyle/>
          <a:p>
            <a:pPr marL="0" indent="0" algn="r">
              <a:buNone/>
            </a:pPr>
            <a:r>
              <a:rPr lang="en-US" sz="900" dirty="0">
                <a:solidFill>
                  <a:srgbClr val="6E6A63"/>
                </a:solidFill>
                <a:latin typeface="Inter 18pt" pitchFamily="34" charset="0"/>
                <a:ea typeface="Inter 18pt" pitchFamily="34" charset="-122"/>
                <a:cs typeface="Inter 18pt" pitchFamily="34" charset="-120"/>
              </a:rPr>
              <a:t>04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0B0D"/>
        </a:solidFill>
        <a:effectLst/>
      </p:bgPr>
    </p:bg>
    <p:spTree>
      <p:nvGrpSpPr>
        <p:cNvPr id="1" name=""/>
        <p:cNvGrpSpPr/>
        <p:nvPr/>
      </p:nvGrpSpPr>
      <p:grpSpPr>
        <a:xfrm>
          <a:off x="0" y="0"/>
          <a:ext cx="0" cy="0"/>
          <a:chOff x="0" y="0"/>
          <a:chExt cx="0" cy="0"/>
        </a:xfrm>
      </p:grpSpPr>
      <p:sp>
        <p:nvSpPr>
          <p:cNvPr id="2" name="Text 0"/>
          <p:cNvSpPr txBox="1"/>
          <p:nvPr/>
        </p:nvSpPr>
        <p:spPr>
          <a:xfrm>
            <a:off x="685800" y="566928"/>
            <a:ext cx="9144000" cy="274320"/>
          </a:xfrm>
          <a:prstGeom prst="rect">
            <a:avLst/>
          </a:prstGeom>
          <a:noFill/>
          <a:ln/>
        </p:spPr>
        <p:txBody>
          <a:bodyPr wrap="square" lIns="0" tIns="0" rIns="0" bIns="0" rtlCol="0" anchor="t"/>
          <a:lstStyle/>
          <a:p>
            <a:pPr marL="0" indent="0">
              <a:buNone/>
            </a:pPr>
            <a:r>
              <a:rPr lang="en-US" sz="1050" b="1" kern="0" spc="300" dirty="0">
                <a:solidFill>
                  <a:srgbClr val="C8922A"/>
                </a:solidFill>
                <a:latin typeface="Inter 18pt" pitchFamily="34" charset="0"/>
                <a:ea typeface="Inter 18pt" pitchFamily="34" charset="-122"/>
                <a:cs typeface="Inter 18pt" pitchFamily="34" charset="-120"/>
              </a:rPr>
              <a:t>HOW IT WORKS</a:t>
            </a:r>
            <a:endParaRPr lang="en-US" sz="1050" dirty="0"/>
          </a:p>
        </p:txBody>
      </p:sp>
      <p:sp>
        <p:nvSpPr>
          <p:cNvPr id="3" name="Text 1"/>
          <p:cNvSpPr txBox="1"/>
          <p:nvPr/>
        </p:nvSpPr>
        <p:spPr>
          <a:xfrm>
            <a:off x="685800" y="868680"/>
            <a:ext cx="10789920" cy="914400"/>
          </a:xfrm>
          <a:prstGeom prst="rect">
            <a:avLst/>
          </a:prstGeom>
          <a:noFill/>
          <a:ln/>
        </p:spPr>
        <p:txBody>
          <a:bodyPr wrap="square" lIns="0" tIns="0" rIns="0" bIns="0" rtlCol="0" anchor="t"/>
          <a:lstStyle/>
          <a:p>
            <a:pPr marL="0" indent="0">
              <a:lnSpc>
                <a:spcPct val="95000"/>
              </a:lnSpc>
              <a:buNone/>
            </a:pPr>
            <a:r>
              <a:rPr lang="en-US" sz="3800" dirty="0">
                <a:solidFill>
                  <a:srgbClr val="F0EDE6"/>
                </a:solidFill>
                <a:latin typeface="Cormorant Garamond SemiBold" pitchFamily="34" charset="0"/>
                <a:ea typeface="Cormorant Garamond SemiBold" pitchFamily="34" charset="-122"/>
                <a:cs typeface="Cormorant Garamond SemiBold" pitchFamily="34" charset="-120"/>
              </a:rPr>
              <a:t>A layer over the ledger you already run</a:t>
            </a:r>
            <a:endParaRPr lang="en-US" sz="3800" dirty="0"/>
          </a:p>
        </p:txBody>
      </p:sp>
      <p:sp>
        <p:nvSpPr>
          <p:cNvPr id="4" name="Text 2"/>
          <p:cNvSpPr txBox="1"/>
          <p:nvPr/>
        </p:nvSpPr>
        <p:spPr>
          <a:xfrm>
            <a:off x="685800" y="1572768"/>
            <a:ext cx="10058400" cy="365760"/>
          </a:xfrm>
          <a:prstGeom prst="rect">
            <a:avLst/>
          </a:prstGeom>
          <a:noFill/>
          <a:ln/>
        </p:spPr>
        <p:txBody>
          <a:bodyPr wrap="square" lIns="0" tIns="0" rIns="0" bIns="0" rtlCol="0" anchor="t"/>
          <a:lstStyle/>
          <a:p>
            <a:pPr marL="0" indent="0">
              <a:buNone/>
            </a:pPr>
            <a:r>
              <a:rPr lang="en-US" sz="1300" dirty="0">
                <a:solidFill>
                  <a:srgbClr val="A8A399"/>
                </a:solidFill>
                <a:latin typeface="Inter 18pt" pitchFamily="34" charset="0"/>
                <a:ea typeface="Inter 18pt" pitchFamily="34" charset="-122"/>
                <a:cs typeface="Inter 18pt" pitchFamily="34" charset="-120"/>
              </a:rPr>
              <a:t>Wevo never touches your GL database. Nothing is replaced and nothing is migrated.</a:t>
            </a:r>
            <a:endParaRPr lang="en-US" sz="1300" dirty="0"/>
          </a:p>
        </p:txBody>
      </p:sp>
      <p:sp>
        <p:nvSpPr>
          <p:cNvPr id="5" name="Shape 3"/>
          <p:cNvSpPr/>
          <p:nvPr/>
        </p:nvSpPr>
        <p:spPr>
          <a:xfrm>
            <a:off x="685800" y="2331720"/>
            <a:ext cx="2542032" cy="3246120"/>
          </a:xfrm>
          <a:prstGeom prst="roundRect">
            <a:avLst>
              <a:gd name="adj" fmla="val 3597"/>
            </a:avLst>
          </a:prstGeom>
          <a:solidFill>
            <a:srgbClr val="171A1F"/>
          </a:solidFill>
          <a:ln w="9525">
            <a:solidFill>
              <a:srgbClr val="2A2E35"/>
            </a:solidFill>
            <a:prstDash val="solid"/>
          </a:ln>
        </p:spPr>
      </p:sp>
      <p:sp>
        <p:nvSpPr>
          <p:cNvPr id="6" name="Text 4"/>
          <p:cNvSpPr txBox="1"/>
          <p:nvPr/>
        </p:nvSpPr>
        <p:spPr>
          <a:xfrm>
            <a:off x="960120" y="2560320"/>
            <a:ext cx="914400" cy="548640"/>
          </a:xfrm>
          <a:prstGeom prst="rect">
            <a:avLst/>
          </a:prstGeom>
          <a:noFill/>
          <a:ln/>
        </p:spPr>
        <p:txBody>
          <a:bodyPr wrap="square" lIns="0" tIns="0" rIns="0" bIns="0" rtlCol="0" anchor="t"/>
          <a:lstStyle/>
          <a:p>
            <a:pPr marL="0" indent="0">
              <a:buNone/>
            </a:pPr>
            <a:r>
              <a:rPr lang="en-US" sz="3000" i="1" dirty="0">
                <a:solidFill>
                  <a:srgbClr val="C8922A"/>
                </a:solidFill>
                <a:latin typeface="Cormorant Garamond" pitchFamily="34" charset="0"/>
                <a:ea typeface="Cormorant Garamond" pitchFamily="34" charset="-122"/>
                <a:cs typeface="Cormorant Garamond" pitchFamily="34" charset="-120"/>
              </a:rPr>
              <a:t>01</a:t>
            </a:r>
            <a:endParaRPr lang="en-US" sz="3000" dirty="0"/>
          </a:p>
        </p:txBody>
      </p:sp>
      <p:sp>
        <p:nvSpPr>
          <p:cNvPr id="7" name="Shape 5"/>
          <p:cNvSpPr/>
          <p:nvPr/>
        </p:nvSpPr>
        <p:spPr>
          <a:xfrm>
            <a:off x="2359152" y="2606040"/>
            <a:ext cx="548640" cy="548640"/>
          </a:xfrm>
          <a:prstGeom prst="ellipse">
            <a:avLst/>
          </a:prstGeom>
          <a:solidFill>
            <a:srgbClr val="121418"/>
          </a:solidFill>
          <a:ln/>
        </p:spPr>
      </p:sp>
      <p:pic>
        <p:nvPicPr>
          <p:cNvPr id="8" name="Image 0" descr="preencoded.png"/>
          <p:cNvPicPr>
            <a:picLocks noChangeAspect="1"/>
          </p:cNvPicPr>
          <p:nvPr/>
        </p:nvPicPr>
        <p:blipFill>
          <a:blip r:embed="rId3"/>
          <a:stretch>
            <a:fillRect/>
          </a:stretch>
        </p:blipFill>
        <p:spPr>
          <a:xfrm>
            <a:off x="2496312" y="2743200"/>
            <a:ext cx="274320" cy="274320"/>
          </a:xfrm>
          <a:prstGeom prst="rect">
            <a:avLst/>
          </a:prstGeom>
        </p:spPr>
      </p:pic>
      <p:sp>
        <p:nvSpPr>
          <p:cNvPr id="9" name="Text 6"/>
          <p:cNvSpPr txBox="1"/>
          <p:nvPr/>
        </p:nvSpPr>
        <p:spPr>
          <a:xfrm>
            <a:off x="960120" y="3337560"/>
            <a:ext cx="1993392" cy="685800"/>
          </a:xfrm>
          <a:prstGeom prst="rect">
            <a:avLst/>
          </a:prstGeom>
          <a:noFill/>
          <a:ln/>
        </p:spPr>
        <p:txBody>
          <a:bodyPr wrap="square" lIns="0" tIns="0" rIns="0" bIns="0" rtlCol="0" anchor="t"/>
          <a:lstStyle/>
          <a:p>
            <a:pPr marL="0" indent="0">
              <a:lnSpc>
                <a:spcPct val="110000"/>
              </a:lnSpc>
              <a:buNone/>
            </a:pPr>
            <a:r>
              <a:rPr lang="en-US" sz="1450" b="1" dirty="0">
                <a:solidFill>
                  <a:srgbClr val="F0EDE6"/>
                </a:solidFill>
                <a:latin typeface="Inter 18pt" pitchFamily="34" charset="0"/>
                <a:ea typeface="Inter 18pt" pitchFamily="34" charset="-122"/>
                <a:cs typeface="Inter 18pt" pitchFamily="34" charset="-120"/>
              </a:rPr>
              <a:t>Your GL exports a file</a:t>
            </a:r>
            <a:endParaRPr lang="en-US" sz="1450" dirty="0"/>
          </a:p>
        </p:txBody>
      </p:sp>
      <p:sp>
        <p:nvSpPr>
          <p:cNvPr id="10" name="Text 7"/>
          <p:cNvSpPr txBox="1"/>
          <p:nvPr/>
        </p:nvSpPr>
        <p:spPr>
          <a:xfrm>
            <a:off x="960120" y="4069080"/>
            <a:ext cx="1993392" cy="1371600"/>
          </a:xfrm>
          <a:prstGeom prst="rect">
            <a:avLst/>
          </a:prstGeom>
          <a:noFill/>
          <a:ln/>
        </p:spPr>
        <p:txBody>
          <a:bodyPr wrap="square" lIns="0" tIns="0" rIns="0" bIns="0" rtlCol="0" anchor="t"/>
          <a:lstStyle/>
          <a:p>
            <a:pPr marL="0" indent="0">
              <a:lnSpc>
                <a:spcPct val="130000"/>
              </a:lnSpc>
              <a:buNone/>
            </a:pPr>
            <a:r>
              <a:rPr lang="en-US" sz="1150" dirty="0">
                <a:solidFill>
                  <a:srgbClr val="A8A399"/>
                </a:solidFill>
                <a:latin typeface="Inter 18pt" pitchFamily="34" charset="0"/>
                <a:ea typeface="Inter 18pt" pitchFamily="34" charset="-122"/>
                <a:cs typeface="Inter 18pt" pitchFamily="34" charset="-120"/>
              </a:rPr>
              <a:t>Balances and movements land in a folder as ordinary CSV files, on whatever schedule suits you.</a:t>
            </a:r>
            <a:endParaRPr lang="en-US" sz="1150" dirty="0"/>
          </a:p>
        </p:txBody>
      </p:sp>
      <p:sp>
        <p:nvSpPr>
          <p:cNvPr id="11" name="Shape 8"/>
          <p:cNvSpPr/>
          <p:nvPr/>
        </p:nvSpPr>
        <p:spPr>
          <a:xfrm>
            <a:off x="3246120" y="3863340"/>
            <a:ext cx="173736" cy="182880"/>
          </a:xfrm>
          <a:prstGeom prst="rightArrow">
            <a:avLst/>
          </a:prstGeom>
          <a:solidFill>
            <a:srgbClr val="C8922A"/>
          </a:solidFill>
          <a:ln/>
        </p:spPr>
      </p:sp>
      <p:sp>
        <p:nvSpPr>
          <p:cNvPr id="12" name="Shape 9"/>
          <p:cNvSpPr/>
          <p:nvPr/>
        </p:nvSpPr>
        <p:spPr>
          <a:xfrm>
            <a:off x="3438144" y="2331720"/>
            <a:ext cx="2542032" cy="3246120"/>
          </a:xfrm>
          <a:prstGeom prst="roundRect">
            <a:avLst>
              <a:gd name="adj" fmla="val 3597"/>
            </a:avLst>
          </a:prstGeom>
          <a:solidFill>
            <a:srgbClr val="171A1F"/>
          </a:solidFill>
          <a:ln w="9525">
            <a:solidFill>
              <a:srgbClr val="2A2E35"/>
            </a:solidFill>
            <a:prstDash val="solid"/>
          </a:ln>
        </p:spPr>
      </p:sp>
      <p:sp>
        <p:nvSpPr>
          <p:cNvPr id="13" name="Text 10"/>
          <p:cNvSpPr txBox="1"/>
          <p:nvPr/>
        </p:nvSpPr>
        <p:spPr>
          <a:xfrm>
            <a:off x="3712464" y="2560320"/>
            <a:ext cx="914400" cy="548640"/>
          </a:xfrm>
          <a:prstGeom prst="rect">
            <a:avLst/>
          </a:prstGeom>
          <a:noFill/>
          <a:ln/>
        </p:spPr>
        <p:txBody>
          <a:bodyPr wrap="square" lIns="0" tIns="0" rIns="0" bIns="0" rtlCol="0" anchor="t"/>
          <a:lstStyle/>
          <a:p>
            <a:pPr marL="0" indent="0">
              <a:buNone/>
            </a:pPr>
            <a:r>
              <a:rPr lang="en-US" sz="3000" i="1" dirty="0">
                <a:solidFill>
                  <a:srgbClr val="C8922A"/>
                </a:solidFill>
                <a:latin typeface="Cormorant Garamond" pitchFamily="34" charset="0"/>
                <a:ea typeface="Cormorant Garamond" pitchFamily="34" charset="-122"/>
                <a:cs typeface="Cormorant Garamond" pitchFamily="34" charset="-120"/>
              </a:rPr>
              <a:t>02</a:t>
            </a:r>
            <a:endParaRPr lang="en-US" sz="3000" dirty="0"/>
          </a:p>
        </p:txBody>
      </p:sp>
      <p:sp>
        <p:nvSpPr>
          <p:cNvPr id="14" name="Shape 11"/>
          <p:cNvSpPr/>
          <p:nvPr/>
        </p:nvSpPr>
        <p:spPr>
          <a:xfrm>
            <a:off x="5111496" y="2606040"/>
            <a:ext cx="548640" cy="548640"/>
          </a:xfrm>
          <a:prstGeom prst="ellipse">
            <a:avLst/>
          </a:prstGeom>
          <a:solidFill>
            <a:srgbClr val="121418"/>
          </a:solidFill>
          <a:ln/>
        </p:spPr>
      </p:sp>
      <p:pic>
        <p:nvPicPr>
          <p:cNvPr id="15" name="Image 1" descr="preencoded.png"/>
          <p:cNvPicPr>
            <a:picLocks noChangeAspect="1"/>
          </p:cNvPicPr>
          <p:nvPr/>
        </p:nvPicPr>
        <p:blipFill>
          <a:blip r:embed="rId4"/>
          <a:stretch>
            <a:fillRect/>
          </a:stretch>
        </p:blipFill>
        <p:spPr>
          <a:xfrm>
            <a:off x="5248656" y="2743200"/>
            <a:ext cx="274320" cy="274320"/>
          </a:xfrm>
          <a:prstGeom prst="rect">
            <a:avLst/>
          </a:prstGeom>
        </p:spPr>
      </p:pic>
      <p:sp>
        <p:nvSpPr>
          <p:cNvPr id="16" name="Text 12"/>
          <p:cNvSpPr txBox="1"/>
          <p:nvPr/>
        </p:nvSpPr>
        <p:spPr>
          <a:xfrm>
            <a:off x="3712464" y="3337560"/>
            <a:ext cx="1993392" cy="685800"/>
          </a:xfrm>
          <a:prstGeom prst="rect">
            <a:avLst/>
          </a:prstGeom>
          <a:noFill/>
          <a:ln/>
        </p:spPr>
        <p:txBody>
          <a:bodyPr wrap="square" lIns="0" tIns="0" rIns="0" bIns="0" rtlCol="0" anchor="t"/>
          <a:lstStyle/>
          <a:p>
            <a:pPr marL="0" indent="0">
              <a:lnSpc>
                <a:spcPct val="110000"/>
              </a:lnSpc>
              <a:buNone/>
            </a:pPr>
            <a:r>
              <a:rPr lang="en-US" sz="1450" b="1" dirty="0">
                <a:solidFill>
                  <a:srgbClr val="F0EDE6"/>
                </a:solidFill>
                <a:latin typeface="Inter 18pt" pitchFamily="34" charset="0"/>
                <a:ea typeface="Inter 18pt" pitchFamily="34" charset="-122"/>
                <a:cs typeface="Inter 18pt" pitchFamily="34" charset="-120"/>
              </a:rPr>
              <a:t>Wevo loads and checks it</a:t>
            </a:r>
            <a:endParaRPr lang="en-US" sz="1450" dirty="0"/>
          </a:p>
        </p:txBody>
      </p:sp>
      <p:sp>
        <p:nvSpPr>
          <p:cNvPr id="17" name="Text 13"/>
          <p:cNvSpPr txBox="1"/>
          <p:nvPr/>
        </p:nvSpPr>
        <p:spPr>
          <a:xfrm>
            <a:off x="3712464" y="4069080"/>
            <a:ext cx="1993392" cy="1371600"/>
          </a:xfrm>
          <a:prstGeom prst="rect">
            <a:avLst/>
          </a:prstGeom>
          <a:noFill/>
          <a:ln/>
        </p:spPr>
        <p:txBody>
          <a:bodyPr wrap="square" lIns="0" tIns="0" rIns="0" bIns="0" rtlCol="0" anchor="t"/>
          <a:lstStyle/>
          <a:p>
            <a:pPr marL="0" indent="0">
              <a:lnSpc>
                <a:spcPct val="130000"/>
              </a:lnSpc>
              <a:buNone/>
            </a:pPr>
            <a:r>
              <a:rPr lang="en-US" sz="1150" dirty="0">
                <a:solidFill>
                  <a:srgbClr val="A8A399"/>
                </a:solidFill>
                <a:latin typeface="Inter 18pt" pitchFamily="34" charset="0"/>
                <a:ea typeface="Inter 18pt" pitchFamily="34" charset="-122"/>
                <a:cs typeface="Inter 18pt" pitchFamily="34" charset="-120"/>
              </a:rPr>
              <a:t>New files are picked up automatically, validated against your structures, and loaded with no downtime.</a:t>
            </a:r>
            <a:endParaRPr lang="en-US" sz="1150" dirty="0"/>
          </a:p>
        </p:txBody>
      </p:sp>
      <p:sp>
        <p:nvSpPr>
          <p:cNvPr id="18" name="Shape 14"/>
          <p:cNvSpPr/>
          <p:nvPr/>
        </p:nvSpPr>
        <p:spPr>
          <a:xfrm>
            <a:off x="5998464" y="3863340"/>
            <a:ext cx="173736" cy="182880"/>
          </a:xfrm>
          <a:prstGeom prst="rightArrow">
            <a:avLst/>
          </a:prstGeom>
          <a:solidFill>
            <a:srgbClr val="C8922A"/>
          </a:solidFill>
          <a:ln/>
        </p:spPr>
      </p:sp>
      <p:sp>
        <p:nvSpPr>
          <p:cNvPr id="19" name="Shape 15"/>
          <p:cNvSpPr/>
          <p:nvPr/>
        </p:nvSpPr>
        <p:spPr>
          <a:xfrm>
            <a:off x="6190488" y="2331720"/>
            <a:ext cx="2542032" cy="3246120"/>
          </a:xfrm>
          <a:prstGeom prst="roundRect">
            <a:avLst>
              <a:gd name="adj" fmla="val 3597"/>
            </a:avLst>
          </a:prstGeom>
          <a:solidFill>
            <a:srgbClr val="171A1F"/>
          </a:solidFill>
          <a:ln w="9525">
            <a:solidFill>
              <a:srgbClr val="2A2E35"/>
            </a:solidFill>
            <a:prstDash val="solid"/>
          </a:ln>
        </p:spPr>
      </p:sp>
      <p:sp>
        <p:nvSpPr>
          <p:cNvPr id="20" name="Text 16"/>
          <p:cNvSpPr txBox="1"/>
          <p:nvPr/>
        </p:nvSpPr>
        <p:spPr>
          <a:xfrm>
            <a:off x="6464808" y="2560320"/>
            <a:ext cx="914400" cy="548640"/>
          </a:xfrm>
          <a:prstGeom prst="rect">
            <a:avLst/>
          </a:prstGeom>
          <a:noFill/>
          <a:ln/>
        </p:spPr>
        <p:txBody>
          <a:bodyPr wrap="square" lIns="0" tIns="0" rIns="0" bIns="0" rtlCol="0" anchor="t"/>
          <a:lstStyle/>
          <a:p>
            <a:pPr marL="0" indent="0">
              <a:buNone/>
            </a:pPr>
            <a:r>
              <a:rPr lang="en-US" sz="3000" i="1" dirty="0">
                <a:solidFill>
                  <a:srgbClr val="C8922A"/>
                </a:solidFill>
                <a:latin typeface="Cormorant Garamond" pitchFamily="34" charset="0"/>
                <a:ea typeface="Cormorant Garamond" pitchFamily="34" charset="-122"/>
                <a:cs typeface="Cormorant Garamond" pitchFamily="34" charset="-120"/>
              </a:rPr>
              <a:t>03</a:t>
            </a:r>
            <a:endParaRPr lang="en-US" sz="3000" dirty="0"/>
          </a:p>
        </p:txBody>
      </p:sp>
      <p:sp>
        <p:nvSpPr>
          <p:cNvPr id="21" name="Shape 17"/>
          <p:cNvSpPr/>
          <p:nvPr/>
        </p:nvSpPr>
        <p:spPr>
          <a:xfrm>
            <a:off x="7863840" y="2606040"/>
            <a:ext cx="548640" cy="548640"/>
          </a:xfrm>
          <a:prstGeom prst="ellipse">
            <a:avLst/>
          </a:prstGeom>
          <a:solidFill>
            <a:srgbClr val="121418"/>
          </a:solidFill>
          <a:ln/>
        </p:spPr>
      </p:sp>
      <p:pic>
        <p:nvPicPr>
          <p:cNvPr id="22" name="Image 2" descr="preencoded.png"/>
          <p:cNvPicPr>
            <a:picLocks noChangeAspect="1"/>
          </p:cNvPicPr>
          <p:nvPr/>
        </p:nvPicPr>
        <p:blipFill>
          <a:blip r:embed="rId5"/>
          <a:stretch>
            <a:fillRect/>
          </a:stretch>
        </p:blipFill>
        <p:spPr>
          <a:xfrm>
            <a:off x="8001000" y="2743200"/>
            <a:ext cx="274320" cy="274320"/>
          </a:xfrm>
          <a:prstGeom prst="rect">
            <a:avLst/>
          </a:prstGeom>
        </p:spPr>
      </p:pic>
      <p:sp>
        <p:nvSpPr>
          <p:cNvPr id="23" name="Text 18"/>
          <p:cNvSpPr txBox="1"/>
          <p:nvPr/>
        </p:nvSpPr>
        <p:spPr>
          <a:xfrm>
            <a:off x="6464808" y="3337560"/>
            <a:ext cx="1993392" cy="685800"/>
          </a:xfrm>
          <a:prstGeom prst="rect">
            <a:avLst/>
          </a:prstGeom>
          <a:noFill/>
          <a:ln/>
        </p:spPr>
        <p:txBody>
          <a:bodyPr wrap="square" lIns="0" tIns="0" rIns="0" bIns="0" rtlCol="0" anchor="t"/>
          <a:lstStyle/>
          <a:p>
            <a:pPr marL="0" indent="0">
              <a:lnSpc>
                <a:spcPct val="110000"/>
              </a:lnSpc>
              <a:buNone/>
            </a:pPr>
            <a:r>
              <a:rPr lang="en-US" sz="1450" b="1" dirty="0">
                <a:solidFill>
                  <a:srgbClr val="F0EDE6"/>
                </a:solidFill>
                <a:latin typeface="Inter 18pt" pitchFamily="34" charset="0"/>
                <a:ea typeface="Inter 18pt" pitchFamily="34" charset="-122"/>
                <a:cs typeface="Inter 18pt" pitchFamily="34" charset="-120"/>
              </a:rPr>
              <a:t>Every total is worked out in advance</a:t>
            </a:r>
            <a:endParaRPr lang="en-US" sz="1450" dirty="0"/>
          </a:p>
        </p:txBody>
      </p:sp>
      <p:sp>
        <p:nvSpPr>
          <p:cNvPr id="24" name="Text 19"/>
          <p:cNvSpPr txBox="1"/>
          <p:nvPr/>
        </p:nvSpPr>
        <p:spPr>
          <a:xfrm>
            <a:off x="6464808" y="4069080"/>
            <a:ext cx="1993392" cy="1371600"/>
          </a:xfrm>
          <a:prstGeom prst="rect">
            <a:avLst/>
          </a:prstGeom>
          <a:noFill/>
          <a:ln/>
        </p:spPr>
        <p:txBody>
          <a:bodyPr wrap="square" lIns="0" tIns="0" rIns="0" bIns="0" rtlCol="0" anchor="t"/>
          <a:lstStyle/>
          <a:p>
            <a:pPr marL="0" indent="0">
              <a:lnSpc>
                <a:spcPct val="130000"/>
              </a:lnSpc>
              <a:buNone/>
            </a:pPr>
            <a:r>
              <a:rPr lang="en-US" sz="1150" dirty="0">
                <a:solidFill>
                  <a:srgbClr val="A8A399"/>
                </a:solidFill>
                <a:latin typeface="Inter 18pt" pitchFamily="34" charset="0"/>
                <a:ea typeface="Inter 18pt" pitchFamily="34" charset="-122"/>
                <a:cs typeface="Inter 18pt" pitchFamily="34" charset="-120"/>
              </a:rPr>
              <a:t>Only what changed is recalculated, at around 4 million summarised rows a minute. The most-used data is released first.</a:t>
            </a:r>
            <a:endParaRPr lang="en-US" sz="1150" dirty="0"/>
          </a:p>
        </p:txBody>
      </p:sp>
      <p:sp>
        <p:nvSpPr>
          <p:cNvPr id="25" name="Shape 20"/>
          <p:cNvSpPr/>
          <p:nvPr/>
        </p:nvSpPr>
        <p:spPr>
          <a:xfrm>
            <a:off x="8750808" y="3863340"/>
            <a:ext cx="173736" cy="182880"/>
          </a:xfrm>
          <a:prstGeom prst="rightArrow">
            <a:avLst/>
          </a:prstGeom>
          <a:solidFill>
            <a:srgbClr val="C8922A"/>
          </a:solidFill>
          <a:ln/>
        </p:spPr>
      </p:sp>
      <p:sp>
        <p:nvSpPr>
          <p:cNvPr id="26" name="Shape 21"/>
          <p:cNvSpPr/>
          <p:nvPr/>
        </p:nvSpPr>
        <p:spPr>
          <a:xfrm>
            <a:off x="8942832" y="2331720"/>
            <a:ext cx="2542032" cy="3246120"/>
          </a:xfrm>
          <a:prstGeom prst="roundRect">
            <a:avLst>
              <a:gd name="adj" fmla="val 3597"/>
            </a:avLst>
          </a:prstGeom>
          <a:solidFill>
            <a:srgbClr val="171A1F"/>
          </a:solidFill>
          <a:ln w="9525">
            <a:solidFill>
              <a:srgbClr val="2A2E35"/>
            </a:solidFill>
            <a:prstDash val="solid"/>
          </a:ln>
        </p:spPr>
      </p:sp>
      <p:sp>
        <p:nvSpPr>
          <p:cNvPr id="27" name="Text 22"/>
          <p:cNvSpPr txBox="1"/>
          <p:nvPr/>
        </p:nvSpPr>
        <p:spPr>
          <a:xfrm>
            <a:off x="9217152" y="2560320"/>
            <a:ext cx="914400" cy="548640"/>
          </a:xfrm>
          <a:prstGeom prst="rect">
            <a:avLst/>
          </a:prstGeom>
          <a:noFill/>
          <a:ln/>
        </p:spPr>
        <p:txBody>
          <a:bodyPr wrap="square" lIns="0" tIns="0" rIns="0" bIns="0" rtlCol="0" anchor="t"/>
          <a:lstStyle/>
          <a:p>
            <a:pPr marL="0" indent="0">
              <a:buNone/>
            </a:pPr>
            <a:r>
              <a:rPr lang="en-US" sz="3000" i="1" dirty="0">
                <a:solidFill>
                  <a:srgbClr val="C8922A"/>
                </a:solidFill>
                <a:latin typeface="Cormorant Garamond" pitchFamily="34" charset="0"/>
                <a:ea typeface="Cormorant Garamond" pitchFamily="34" charset="-122"/>
                <a:cs typeface="Cormorant Garamond" pitchFamily="34" charset="-120"/>
              </a:rPr>
              <a:t>04</a:t>
            </a:r>
            <a:endParaRPr lang="en-US" sz="3000" dirty="0"/>
          </a:p>
        </p:txBody>
      </p:sp>
      <p:sp>
        <p:nvSpPr>
          <p:cNvPr id="28" name="Shape 23"/>
          <p:cNvSpPr/>
          <p:nvPr/>
        </p:nvSpPr>
        <p:spPr>
          <a:xfrm>
            <a:off x="10616184" y="2606040"/>
            <a:ext cx="548640" cy="548640"/>
          </a:xfrm>
          <a:prstGeom prst="ellipse">
            <a:avLst/>
          </a:prstGeom>
          <a:solidFill>
            <a:srgbClr val="121418"/>
          </a:solidFill>
          <a:ln/>
        </p:spPr>
      </p:sp>
      <p:pic>
        <p:nvPicPr>
          <p:cNvPr id="29" name="Image 3" descr="preencoded.png"/>
          <p:cNvPicPr>
            <a:picLocks noChangeAspect="1"/>
          </p:cNvPicPr>
          <p:nvPr/>
        </p:nvPicPr>
        <p:blipFill>
          <a:blip r:embed="rId6"/>
          <a:stretch>
            <a:fillRect/>
          </a:stretch>
        </p:blipFill>
        <p:spPr>
          <a:xfrm>
            <a:off x="10753344" y="2743200"/>
            <a:ext cx="274320" cy="274320"/>
          </a:xfrm>
          <a:prstGeom prst="rect">
            <a:avLst/>
          </a:prstGeom>
        </p:spPr>
      </p:pic>
      <p:sp>
        <p:nvSpPr>
          <p:cNvPr id="30" name="Text 24"/>
          <p:cNvSpPr txBox="1"/>
          <p:nvPr/>
        </p:nvSpPr>
        <p:spPr>
          <a:xfrm>
            <a:off x="9217152" y="3337560"/>
            <a:ext cx="1993392" cy="685800"/>
          </a:xfrm>
          <a:prstGeom prst="rect">
            <a:avLst/>
          </a:prstGeom>
          <a:noFill/>
          <a:ln/>
        </p:spPr>
        <p:txBody>
          <a:bodyPr wrap="square" lIns="0" tIns="0" rIns="0" bIns="0" rtlCol="0" anchor="t"/>
          <a:lstStyle/>
          <a:p>
            <a:pPr marL="0" indent="0">
              <a:lnSpc>
                <a:spcPct val="110000"/>
              </a:lnSpc>
              <a:buNone/>
            </a:pPr>
            <a:r>
              <a:rPr lang="en-US" sz="1450" b="1" dirty="0">
                <a:solidFill>
                  <a:srgbClr val="F0EDE6"/>
                </a:solidFill>
                <a:latin typeface="Inter 18pt" pitchFamily="34" charset="0"/>
                <a:ea typeface="Inter 18pt" pitchFamily="34" charset="-122"/>
                <a:cs typeface="Inter 18pt" pitchFamily="34" charset="-120"/>
              </a:rPr>
              <a:t>Finance clicks straight through</a:t>
            </a:r>
            <a:endParaRPr lang="en-US" sz="1450" dirty="0"/>
          </a:p>
        </p:txBody>
      </p:sp>
      <p:sp>
        <p:nvSpPr>
          <p:cNvPr id="31" name="Text 25"/>
          <p:cNvSpPr txBox="1"/>
          <p:nvPr/>
        </p:nvSpPr>
        <p:spPr>
          <a:xfrm>
            <a:off x="9217152" y="4069080"/>
            <a:ext cx="1993392" cy="1371600"/>
          </a:xfrm>
          <a:prstGeom prst="rect">
            <a:avLst/>
          </a:prstGeom>
          <a:noFill/>
          <a:ln/>
        </p:spPr>
        <p:txBody>
          <a:bodyPr wrap="square" lIns="0" tIns="0" rIns="0" bIns="0" rtlCol="0" anchor="t"/>
          <a:lstStyle/>
          <a:p>
            <a:pPr marL="0" indent="0">
              <a:lnSpc>
                <a:spcPct val="130000"/>
              </a:lnSpc>
              <a:buNone/>
            </a:pPr>
            <a:r>
              <a:rPr lang="en-US" sz="1150" dirty="0">
                <a:solidFill>
                  <a:srgbClr val="A8A399"/>
                </a:solidFill>
                <a:latin typeface="Inter 18pt" pitchFamily="34" charset="0"/>
                <a:ea typeface="Inter 18pt" pitchFamily="34" charset="-122"/>
                <a:cs typeface="Inter 18pt" pitchFamily="34" charset="-120"/>
              </a:rPr>
              <a:t>Move through the structure and click any figure to reach the detail - or have the report emailed.</a:t>
            </a:r>
            <a:endParaRPr lang="en-US" sz="1150" dirty="0"/>
          </a:p>
        </p:txBody>
      </p:sp>
      <p:sp>
        <p:nvSpPr>
          <p:cNvPr id="32" name="Text 26"/>
          <p:cNvSpPr txBox="1"/>
          <p:nvPr/>
        </p:nvSpPr>
        <p:spPr>
          <a:xfrm>
            <a:off x="685800" y="5852160"/>
            <a:ext cx="10789920" cy="320040"/>
          </a:xfrm>
          <a:prstGeom prst="rect">
            <a:avLst/>
          </a:prstGeom>
          <a:noFill/>
          <a:ln/>
        </p:spPr>
        <p:txBody>
          <a:bodyPr wrap="square" lIns="0" tIns="0" rIns="0" bIns="0" rtlCol="0" anchor="t"/>
          <a:lstStyle/>
          <a:p>
            <a:pPr marL="0" indent="0">
              <a:buNone/>
            </a:pPr>
            <a:r>
              <a:rPr lang="en-US" sz="1150" i="1" dirty="0">
                <a:solidFill>
                  <a:srgbClr val="E0B564"/>
                </a:solidFill>
                <a:latin typeface="Inter 18pt" pitchFamily="34" charset="0"/>
                <a:ea typeface="Inter 18pt" pitchFamily="34" charset="-122"/>
                <a:cs typeface="Inter 18pt" pitchFamily="34" charset="-120"/>
              </a:rPr>
              <a:t>Works alongside SAP, Oracle, Dynamics, Sage or any standard system that produces structured extracts.</a:t>
            </a:r>
            <a:endParaRPr lang="en-US" sz="1150" dirty="0"/>
          </a:p>
        </p:txBody>
      </p:sp>
      <p:sp>
        <p:nvSpPr>
          <p:cNvPr id="33" name="Text 27"/>
          <p:cNvSpPr txBox="1"/>
          <p:nvPr/>
        </p:nvSpPr>
        <p:spPr>
          <a:xfrm>
            <a:off x="685800" y="6400800"/>
            <a:ext cx="3657600" cy="228600"/>
          </a:xfrm>
          <a:prstGeom prst="rect">
            <a:avLst/>
          </a:prstGeom>
          <a:noFill/>
          <a:ln/>
        </p:spPr>
        <p:txBody>
          <a:bodyPr wrap="square" lIns="0" tIns="0" rIns="0" bIns="0" rtlCol="0" anchor="t"/>
          <a:lstStyle/>
          <a:p>
            <a:pPr marL="0" indent="0">
              <a:buNone/>
            </a:pPr>
            <a:r>
              <a:rPr lang="en-US" sz="900" b="1" kern="0" spc="200" dirty="0">
                <a:solidFill>
                  <a:srgbClr val="F0EDE6"/>
                </a:solidFill>
                <a:latin typeface="Inter 18pt" pitchFamily="34" charset="0"/>
                <a:ea typeface="Inter 18pt" pitchFamily="34" charset="-122"/>
                <a:cs typeface="Inter 18pt" pitchFamily="34" charset="-120"/>
              </a:rPr>
              <a:t>WEVO</a:t>
            </a:r>
            <a:r>
              <a:rPr lang="en-US" sz="900" dirty="0">
                <a:solidFill>
                  <a:srgbClr val="6E6A63"/>
                </a:solidFill>
                <a:latin typeface="Inter 18pt" pitchFamily="34" charset="0"/>
                <a:ea typeface="Inter 18pt" pitchFamily="34" charset="-122"/>
                <a:cs typeface="Inter 18pt" pitchFamily="34" charset="-120"/>
              </a:rPr>
              <a:t>  GL Analytics</a:t>
            </a:r>
            <a:endParaRPr lang="en-US" sz="900" dirty="0"/>
          </a:p>
        </p:txBody>
      </p:sp>
      <p:sp>
        <p:nvSpPr>
          <p:cNvPr id="34" name="Text 28"/>
          <p:cNvSpPr txBox="1"/>
          <p:nvPr/>
        </p:nvSpPr>
        <p:spPr>
          <a:xfrm>
            <a:off x="10591495" y="6400800"/>
            <a:ext cx="914400" cy="228600"/>
          </a:xfrm>
          <a:prstGeom prst="rect">
            <a:avLst/>
          </a:prstGeom>
          <a:noFill/>
          <a:ln/>
        </p:spPr>
        <p:txBody>
          <a:bodyPr wrap="square" lIns="0" tIns="0" rIns="0" bIns="0" rtlCol="0" anchor="t"/>
          <a:lstStyle/>
          <a:p>
            <a:pPr marL="0" indent="0" algn="r">
              <a:buNone/>
            </a:pPr>
            <a:r>
              <a:rPr lang="en-US" sz="900" dirty="0">
                <a:solidFill>
                  <a:srgbClr val="6E6A63"/>
                </a:solidFill>
                <a:latin typeface="Inter 18pt" pitchFamily="34" charset="0"/>
                <a:ea typeface="Inter 18pt" pitchFamily="34" charset="-122"/>
                <a:cs typeface="Inter 18pt" pitchFamily="34" charset="-120"/>
              </a:rPr>
              <a:t>05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A0B0D"/>
        </a:solidFill>
        <a:effectLst/>
      </p:bgPr>
    </p:bg>
    <p:spTree>
      <p:nvGrpSpPr>
        <p:cNvPr id="1" name=""/>
        <p:cNvGrpSpPr/>
        <p:nvPr/>
      </p:nvGrpSpPr>
      <p:grpSpPr>
        <a:xfrm>
          <a:off x="0" y="0"/>
          <a:ext cx="0" cy="0"/>
          <a:chOff x="0" y="0"/>
          <a:chExt cx="0" cy="0"/>
        </a:xfrm>
      </p:grpSpPr>
      <p:sp>
        <p:nvSpPr>
          <p:cNvPr id="2" name="Shape 0"/>
          <p:cNvSpPr/>
          <p:nvPr/>
        </p:nvSpPr>
        <p:spPr>
          <a:xfrm>
            <a:off x="685800" y="840444"/>
            <a:ext cx="6053328" cy="5177111"/>
          </a:xfrm>
          <a:prstGeom prst="roundRect">
            <a:avLst>
              <a:gd name="adj" fmla="val 1413"/>
            </a:avLst>
          </a:prstGeom>
          <a:solidFill>
            <a:srgbClr val="FFFFFF"/>
          </a:solidFill>
          <a:ln w="9525">
            <a:solidFill>
              <a:srgbClr val="3A3F47"/>
            </a:solidFill>
            <a:prstDash val="solid"/>
          </a:ln>
          <a:effectLst>
            <a:outerShdw blurRad="228600" dist="76200" dir="5400000" algn="bl" rotWithShape="0">
              <a:srgbClr val="000000">
                <a:alpha val="45000"/>
              </a:srgbClr>
            </a:outerShdw>
          </a:effectLst>
        </p:spPr>
      </p:sp>
      <p:pic>
        <p:nvPicPr>
          <p:cNvPr id="3" name="Image 0" descr="preencoded.png"/>
          <p:cNvPicPr>
            <a:picLocks noChangeAspect="1"/>
          </p:cNvPicPr>
          <p:nvPr/>
        </p:nvPicPr>
        <p:blipFill>
          <a:blip r:embed="rId3"/>
          <a:stretch>
            <a:fillRect/>
          </a:stretch>
        </p:blipFill>
        <p:spPr>
          <a:xfrm>
            <a:off x="740664" y="895308"/>
            <a:ext cx="5943600" cy="5067383"/>
          </a:xfrm>
          <a:prstGeom prst="rect">
            <a:avLst/>
          </a:prstGeom>
        </p:spPr>
      </p:pic>
      <p:sp>
        <p:nvSpPr>
          <p:cNvPr id="4" name="Text 1"/>
          <p:cNvSpPr txBox="1"/>
          <p:nvPr/>
        </p:nvSpPr>
        <p:spPr>
          <a:xfrm>
            <a:off x="7232904" y="566928"/>
            <a:ext cx="4272991" cy="274320"/>
          </a:xfrm>
          <a:prstGeom prst="rect">
            <a:avLst/>
          </a:prstGeom>
          <a:noFill/>
          <a:ln/>
        </p:spPr>
        <p:txBody>
          <a:bodyPr wrap="square" lIns="0" tIns="0" rIns="0" bIns="0" rtlCol="0" anchor="t"/>
          <a:lstStyle/>
          <a:p>
            <a:pPr marL="0" indent="0">
              <a:buNone/>
            </a:pPr>
            <a:r>
              <a:rPr lang="en-US" sz="1050" b="1" kern="0" spc="300" dirty="0">
                <a:solidFill>
                  <a:srgbClr val="C8922A"/>
                </a:solidFill>
                <a:latin typeface="Inter 18pt" pitchFamily="34" charset="0"/>
                <a:ea typeface="Inter 18pt" pitchFamily="34" charset="-122"/>
                <a:cs typeface="Inter 18pt" pitchFamily="34" charset="-120"/>
              </a:rPr>
              <a:t>DRILL-DOWN</a:t>
            </a:r>
            <a:endParaRPr lang="en-US" sz="1050" dirty="0"/>
          </a:p>
        </p:txBody>
      </p:sp>
      <p:sp>
        <p:nvSpPr>
          <p:cNvPr id="5" name="Text 2"/>
          <p:cNvSpPr txBox="1"/>
          <p:nvPr/>
        </p:nvSpPr>
        <p:spPr>
          <a:xfrm>
            <a:off x="7232904" y="868680"/>
            <a:ext cx="4272991" cy="1188720"/>
          </a:xfrm>
          <a:prstGeom prst="rect">
            <a:avLst/>
          </a:prstGeom>
          <a:noFill/>
          <a:ln/>
        </p:spPr>
        <p:txBody>
          <a:bodyPr wrap="square" lIns="0" tIns="0" rIns="0" bIns="0" rtlCol="0" anchor="t"/>
          <a:lstStyle/>
          <a:p>
            <a:pPr marL="0" indent="0">
              <a:lnSpc>
                <a:spcPct val="95000"/>
              </a:lnSpc>
              <a:buNone/>
            </a:pPr>
            <a:r>
              <a:rPr lang="en-US" sz="3200" dirty="0">
                <a:solidFill>
                  <a:srgbClr val="F0EDE6"/>
                </a:solidFill>
                <a:latin typeface="Cormorant Garamond SemiBold" pitchFamily="34" charset="0"/>
                <a:ea typeface="Cormorant Garamond SemiBold" pitchFamily="34" charset="-122"/>
                <a:cs typeface="Cormorant Garamond SemiBold" pitchFamily="34" charset="-120"/>
              </a:rPr>
              <a:t>Two structures, crossed. Click anywhere.</a:t>
            </a:r>
            <a:endParaRPr lang="en-US" sz="3200" dirty="0"/>
          </a:p>
        </p:txBody>
      </p:sp>
      <p:sp>
        <p:nvSpPr>
          <p:cNvPr id="6" name="Text 3"/>
          <p:cNvSpPr txBox="1"/>
          <p:nvPr/>
        </p:nvSpPr>
        <p:spPr>
          <a:xfrm>
            <a:off x="7232904" y="2103120"/>
            <a:ext cx="4272991" cy="914400"/>
          </a:xfrm>
          <a:prstGeom prst="rect">
            <a:avLst/>
          </a:prstGeom>
          <a:noFill/>
          <a:ln/>
        </p:spPr>
        <p:txBody>
          <a:bodyPr wrap="square" lIns="0" tIns="0" rIns="0" bIns="0" rtlCol="0" anchor="t"/>
          <a:lstStyle/>
          <a:p>
            <a:pPr marL="0" indent="0">
              <a:lnSpc>
                <a:spcPct val="130000"/>
              </a:lnSpc>
              <a:buNone/>
            </a:pPr>
            <a:r>
              <a:rPr lang="en-US" sz="1250" dirty="0">
                <a:solidFill>
                  <a:srgbClr val="A8A399"/>
                </a:solidFill>
                <a:latin typeface="Inter 18pt" pitchFamily="34" charset="0"/>
                <a:ea typeface="Inter 18pt" pitchFamily="34" charset="-122"/>
                <a:cs typeface="Inter 18pt" pitchFamily="34" charset="-120"/>
              </a:rPr>
              <a:t>Set your organisation against your chart of accounts and every point where they meet becomes a figure you can read and open.</a:t>
            </a:r>
            <a:endParaRPr lang="en-US" sz="1250" dirty="0"/>
          </a:p>
        </p:txBody>
      </p:sp>
      <p:sp>
        <p:nvSpPr>
          <p:cNvPr id="7" name="Shape 4"/>
          <p:cNvSpPr/>
          <p:nvPr/>
        </p:nvSpPr>
        <p:spPr>
          <a:xfrm>
            <a:off x="7232904" y="3236976"/>
            <a:ext cx="91440" cy="91440"/>
          </a:xfrm>
          <a:prstGeom prst="ellipse">
            <a:avLst/>
          </a:prstGeom>
          <a:solidFill>
            <a:srgbClr val="C8922A"/>
          </a:solidFill>
          <a:ln/>
        </p:spPr>
      </p:sp>
      <p:sp>
        <p:nvSpPr>
          <p:cNvPr id="8" name="Text 5"/>
          <p:cNvSpPr txBox="1"/>
          <p:nvPr/>
        </p:nvSpPr>
        <p:spPr>
          <a:xfrm>
            <a:off x="7488936" y="3154680"/>
            <a:ext cx="4016959" cy="411480"/>
          </a:xfrm>
          <a:prstGeom prst="rect">
            <a:avLst/>
          </a:prstGeom>
          <a:noFill/>
          <a:ln/>
        </p:spPr>
        <p:txBody>
          <a:bodyPr wrap="square" lIns="0" tIns="0" rIns="0" bIns="0" rtlCol="0" anchor="t"/>
          <a:lstStyle/>
          <a:p>
            <a:pPr marL="0" indent="0">
              <a:lnSpc>
                <a:spcPct val="115000"/>
              </a:lnSpc>
              <a:buNone/>
            </a:pPr>
            <a:r>
              <a:rPr lang="en-US" sz="1200" dirty="0">
                <a:solidFill>
                  <a:srgbClr val="F0EDE6"/>
                </a:solidFill>
                <a:latin typeface="Inter 18pt" pitchFamily="34" charset="0"/>
                <a:ea typeface="Inter 18pt" pitchFamily="34" charset="-122"/>
                <a:cs typeface="Inter 18pt" pitchFamily="34" charset="-120"/>
              </a:rPr>
              <a:t>Budget against actual at every level</a:t>
            </a:r>
            <a:endParaRPr lang="en-US" sz="1200" dirty="0"/>
          </a:p>
        </p:txBody>
      </p:sp>
      <p:sp>
        <p:nvSpPr>
          <p:cNvPr id="9" name="Shape 6"/>
          <p:cNvSpPr/>
          <p:nvPr/>
        </p:nvSpPr>
        <p:spPr>
          <a:xfrm>
            <a:off x="7232904" y="3712464"/>
            <a:ext cx="91440" cy="91440"/>
          </a:xfrm>
          <a:prstGeom prst="ellipse">
            <a:avLst/>
          </a:prstGeom>
          <a:solidFill>
            <a:srgbClr val="C8922A"/>
          </a:solidFill>
          <a:ln/>
        </p:spPr>
      </p:sp>
      <p:sp>
        <p:nvSpPr>
          <p:cNvPr id="10" name="Text 7"/>
          <p:cNvSpPr txBox="1"/>
          <p:nvPr/>
        </p:nvSpPr>
        <p:spPr>
          <a:xfrm>
            <a:off x="7488936" y="3630168"/>
            <a:ext cx="4016959" cy="411480"/>
          </a:xfrm>
          <a:prstGeom prst="rect">
            <a:avLst/>
          </a:prstGeom>
          <a:noFill/>
          <a:ln/>
        </p:spPr>
        <p:txBody>
          <a:bodyPr wrap="square" lIns="0" tIns="0" rIns="0" bIns="0" rtlCol="0" anchor="t"/>
          <a:lstStyle/>
          <a:p>
            <a:pPr marL="0" indent="0">
              <a:lnSpc>
                <a:spcPct val="115000"/>
              </a:lnSpc>
              <a:buNone/>
            </a:pPr>
            <a:r>
              <a:rPr lang="en-US" sz="1200" dirty="0">
                <a:solidFill>
                  <a:srgbClr val="F0EDE6"/>
                </a:solidFill>
                <a:latin typeface="Inter 18pt" pitchFamily="34" charset="0"/>
                <a:ea typeface="Inter 18pt" pitchFamily="34" charset="-122"/>
                <a:cs typeface="Inter 18pt" pitchFamily="34" charset="-120"/>
              </a:rPr>
              <a:t>Balances, movements or daily movements</a:t>
            </a:r>
            <a:endParaRPr lang="en-US" sz="1200" dirty="0"/>
          </a:p>
        </p:txBody>
      </p:sp>
      <p:sp>
        <p:nvSpPr>
          <p:cNvPr id="11" name="Shape 8"/>
          <p:cNvSpPr/>
          <p:nvPr/>
        </p:nvSpPr>
        <p:spPr>
          <a:xfrm>
            <a:off x="7232904" y="4187952"/>
            <a:ext cx="91440" cy="91440"/>
          </a:xfrm>
          <a:prstGeom prst="ellipse">
            <a:avLst/>
          </a:prstGeom>
          <a:solidFill>
            <a:srgbClr val="C8922A"/>
          </a:solidFill>
          <a:ln/>
        </p:spPr>
      </p:sp>
      <p:sp>
        <p:nvSpPr>
          <p:cNvPr id="12" name="Text 9"/>
          <p:cNvSpPr txBox="1"/>
          <p:nvPr/>
        </p:nvSpPr>
        <p:spPr>
          <a:xfrm>
            <a:off x="7488936" y="4105656"/>
            <a:ext cx="4016959" cy="411480"/>
          </a:xfrm>
          <a:prstGeom prst="rect">
            <a:avLst/>
          </a:prstGeom>
          <a:noFill/>
          <a:ln/>
        </p:spPr>
        <p:txBody>
          <a:bodyPr wrap="square" lIns="0" tIns="0" rIns="0" bIns="0" rtlCol="0" anchor="t"/>
          <a:lstStyle/>
          <a:p>
            <a:pPr marL="0" indent="0">
              <a:lnSpc>
                <a:spcPct val="115000"/>
              </a:lnSpc>
              <a:buNone/>
            </a:pPr>
            <a:r>
              <a:rPr lang="en-US" sz="1200" dirty="0">
                <a:solidFill>
                  <a:srgbClr val="F0EDE6"/>
                </a:solidFill>
                <a:latin typeface="Inter 18pt" pitchFamily="34" charset="0"/>
                <a:ea typeface="Inter 18pt" pitchFamily="34" charset="-122"/>
                <a:cs typeface="Inter 18pt" pitchFamily="34" charset="-120"/>
              </a:rPr>
              <a:t>Up to 25,000 positions in one structure</a:t>
            </a:r>
            <a:endParaRPr lang="en-US" sz="1200" dirty="0"/>
          </a:p>
        </p:txBody>
      </p:sp>
      <p:sp>
        <p:nvSpPr>
          <p:cNvPr id="13" name="Shape 10"/>
          <p:cNvSpPr/>
          <p:nvPr/>
        </p:nvSpPr>
        <p:spPr>
          <a:xfrm>
            <a:off x="7232904" y="4663440"/>
            <a:ext cx="91440" cy="91440"/>
          </a:xfrm>
          <a:prstGeom prst="ellipse">
            <a:avLst/>
          </a:prstGeom>
          <a:solidFill>
            <a:srgbClr val="C8922A"/>
          </a:solidFill>
          <a:ln/>
        </p:spPr>
      </p:sp>
      <p:sp>
        <p:nvSpPr>
          <p:cNvPr id="14" name="Text 11"/>
          <p:cNvSpPr txBox="1"/>
          <p:nvPr/>
        </p:nvSpPr>
        <p:spPr>
          <a:xfrm>
            <a:off x="7488936" y="4581144"/>
            <a:ext cx="4016959" cy="411480"/>
          </a:xfrm>
          <a:prstGeom prst="rect">
            <a:avLst/>
          </a:prstGeom>
          <a:noFill/>
          <a:ln/>
        </p:spPr>
        <p:txBody>
          <a:bodyPr wrap="square" lIns="0" tIns="0" rIns="0" bIns="0" rtlCol="0" anchor="t"/>
          <a:lstStyle/>
          <a:p>
            <a:pPr marL="0" indent="0">
              <a:lnSpc>
                <a:spcPct val="115000"/>
              </a:lnSpc>
              <a:buNone/>
            </a:pPr>
            <a:r>
              <a:rPr lang="en-US" sz="1200" dirty="0">
                <a:solidFill>
                  <a:srgbClr val="F0EDE6"/>
                </a:solidFill>
                <a:latin typeface="Inter 18pt" pitchFamily="34" charset="0"/>
                <a:ea typeface="Inter 18pt" pitchFamily="34" charset="-122"/>
                <a:cs typeface="Inter 18pt" pitchFamily="34" charset="-120"/>
              </a:rPr>
              <a:t>Year to date, one period, or between two</a:t>
            </a:r>
            <a:endParaRPr lang="en-US" sz="1200" dirty="0"/>
          </a:p>
        </p:txBody>
      </p:sp>
      <p:sp>
        <p:nvSpPr>
          <p:cNvPr id="15" name="Shape 12"/>
          <p:cNvSpPr/>
          <p:nvPr/>
        </p:nvSpPr>
        <p:spPr>
          <a:xfrm>
            <a:off x="7232904" y="5138928"/>
            <a:ext cx="91440" cy="91440"/>
          </a:xfrm>
          <a:prstGeom prst="ellipse">
            <a:avLst/>
          </a:prstGeom>
          <a:solidFill>
            <a:srgbClr val="C8922A"/>
          </a:solidFill>
          <a:ln/>
        </p:spPr>
      </p:sp>
      <p:sp>
        <p:nvSpPr>
          <p:cNvPr id="16" name="Text 13"/>
          <p:cNvSpPr txBox="1"/>
          <p:nvPr/>
        </p:nvSpPr>
        <p:spPr>
          <a:xfrm>
            <a:off x="7488936" y="5056632"/>
            <a:ext cx="4016959" cy="411480"/>
          </a:xfrm>
          <a:prstGeom prst="rect">
            <a:avLst/>
          </a:prstGeom>
          <a:noFill/>
          <a:ln/>
        </p:spPr>
        <p:txBody>
          <a:bodyPr wrap="square" lIns="0" tIns="0" rIns="0" bIns="0" rtlCol="0" anchor="t"/>
          <a:lstStyle/>
          <a:p>
            <a:pPr marL="0" indent="0">
              <a:lnSpc>
                <a:spcPct val="115000"/>
              </a:lnSpc>
              <a:buNone/>
            </a:pPr>
            <a:r>
              <a:rPr lang="en-US" sz="1200" dirty="0">
                <a:solidFill>
                  <a:srgbClr val="F0EDE6"/>
                </a:solidFill>
                <a:latin typeface="Inter 18pt" pitchFamily="34" charset="0"/>
                <a:ea typeface="Inter 18pt" pitchFamily="34" charset="-122"/>
                <a:cs typeface="Inter 18pt" pitchFamily="34" charset="-120"/>
              </a:rPr>
              <a:t>Access follows your reporting lines</a:t>
            </a:r>
            <a:endParaRPr lang="en-US" sz="1200" dirty="0"/>
          </a:p>
        </p:txBody>
      </p:sp>
      <p:sp>
        <p:nvSpPr>
          <p:cNvPr id="17" name="Shape 14"/>
          <p:cNvSpPr/>
          <p:nvPr/>
        </p:nvSpPr>
        <p:spPr>
          <a:xfrm>
            <a:off x="7232904" y="5614416"/>
            <a:ext cx="91440" cy="91440"/>
          </a:xfrm>
          <a:prstGeom prst="ellipse">
            <a:avLst/>
          </a:prstGeom>
          <a:solidFill>
            <a:srgbClr val="C8922A"/>
          </a:solidFill>
          <a:ln/>
        </p:spPr>
      </p:sp>
      <p:sp>
        <p:nvSpPr>
          <p:cNvPr id="18" name="Text 15"/>
          <p:cNvSpPr txBox="1"/>
          <p:nvPr/>
        </p:nvSpPr>
        <p:spPr>
          <a:xfrm>
            <a:off x="7488936" y="5532120"/>
            <a:ext cx="4016959" cy="411480"/>
          </a:xfrm>
          <a:prstGeom prst="rect">
            <a:avLst/>
          </a:prstGeom>
          <a:noFill/>
          <a:ln/>
        </p:spPr>
        <p:txBody>
          <a:bodyPr wrap="square" lIns="0" tIns="0" rIns="0" bIns="0" rtlCol="0" anchor="t"/>
          <a:lstStyle/>
          <a:p>
            <a:pPr marL="0" indent="0">
              <a:lnSpc>
                <a:spcPct val="115000"/>
              </a:lnSpc>
              <a:buNone/>
            </a:pPr>
            <a:r>
              <a:rPr lang="en-US" sz="1200" dirty="0">
                <a:solidFill>
                  <a:srgbClr val="F0EDE6"/>
                </a:solidFill>
                <a:latin typeface="Inter 18pt" pitchFamily="34" charset="0"/>
                <a:ea typeface="Inter 18pt" pitchFamily="34" charset="-122"/>
                <a:cs typeface="Inter 18pt" pitchFamily="34" charset="-120"/>
              </a:rPr>
              <a:t>Export to CSV at any point</a:t>
            </a:r>
            <a:endParaRPr lang="en-US" sz="1200" dirty="0"/>
          </a:p>
        </p:txBody>
      </p:sp>
      <p:sp>
        <p:nvSpPr>
          <p:cNvPr id="19" name="Text 16"/>
          <p:cNvSpPr txBox="1"/>
          <p:nvPr/>
        </p:nvSpPr>
        <p:spPr>
          <a:xfrm>
            <a:off x="685800" y="6400800"/>
            <a:ext cx="3657600" cy="228600"/>
          </a:xfrm>
          <a:prstGeom prst="rect">
            <a:avLst/>
          </a:prstGeom>
          <a:noFill/>
          <a:ln/>
        </p:spPr>
        <p:txBody>
          <a:bodyPr wrap="square" lIns="0" tIns="0" rIns="0" bIns="0" rtlCol="0" anchor="t"/>
          <a:lstStyle/>
          <a:p>
            <a:pPr marL="0" indent="0">
              <a:buNone/>
            </a:pPr>
            <a:r>
              <a:rPr lang="en-US" sz="900" b="1" kern="0" spc="200" dirty="0">
                <a:solidFill>
                  <a:srgbClr val="F0EDE6"/>
                </a:solidFill>
                <a:latin typeface="Inter 18pt" pitchFamily="34" charset="0"/>
                <a:ea typeface="Inter 18pt" pitchFamily="34" charset="-122"/>
                <a:cs typeface="Inter 18pt" pitchFamily="34" charset="-120"/>
              </a:rPr>
              <a:t>WEVO</a:t>
            </a:r>
            <a:r>
              <a:rPr lang="en-US" sz="900" dirty="0">
                <a:solidFill>
                  <a:srgbClr val="6E6A63"/>
                </a:solidFill>
                <a:latin typeface="Inter 18pt" pitchFamily="34" charset="0"/>
                <a:ea typeface="Inter 18pt" pitchFamily="34" charset="-122"/>
                <a:cs typeface="Inter 18pt" pitchFamily="34" charset="-120"/>
              </a:rPr>
              <a:t>  GL Analytics</a:t>
            </a:r>
            <a:endParaRPr lang="en-US" sz="900" dirty="0"/>
          </a:p>
        </p:txBody>
      </p:sp>
      <p:sp>
        <p:nvSpPr>
          <p:cNvPr id="20" name="Text 17"/>
          <p:cNvSpPr txBox="1"/>
          <p:nvPr/>
        </p:nvSpPr>
        <p:spPr>
          <a:xfrm>
            <a:off x="10591495" y="6400800"/>
            <a:ext cx="914400" cy="228600"/>
          </a:xfrm>
          <a:prstGeom prst="rect">
            <a:avLst/>
          </a:prstGeom>
          <a:noFill/>
          <a:ln/>
        </p:spPr>
        <p:txBody>
          <a:bodyPr wrap="square" lIns="0" tIns="0" rIns="0" bIns="0" rtlCol="0" anchor="t"/>
          <a:lstStyle/>
          <a:p>
            <a:pPr marL="0" indent="0" algn="r">
              <a:buNone/>
            </a:pPr>
            <a:r>
              <a:rPr lang="en-US" sz="900" dirty="0">
                <a:solidFill>
                  <a:srgbClr val="6E6A63"/>
                </a:solidFill>
                <a:latin typeface="Inter 18pt" pitchFamily="34" charset="0"/>
                <a:ea typeface="Inter 18pt" pitchFamily="34" charset="-122"/>
                <a:cs typeface="Inter 18pt" pitchFamily="34" charset="-120"/>
              </a:rPr>
              <a:t>06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0B0D"/>
        </a:solidFill>
        <a:effectLst/>
      </p:bgPr>
    </p:bg>
    <p:spTree>
      <p:nvGrpSpPr>
        <p:cNvPr id="1" name=""/>
        <p:cNvGrpSpPr/>
        <p:nvPr/>
      </p:nvGrpSpPr>
      <p:grpSpPr>
        <a:xfrm>
          <a:off x="0" y="0"/>
          <a:ext cx="0" cy="0"/>
          <a:chOff x="0" y="0"/>
          <a:chExt cx="0" cy="0"/>
        </a:xfrm>
      </p:grpSpPr>
      <p:sp>
        <p:nvSpPr>
          <p:cNvPr id="2" name="Shape 0"/>
          <p:cNvSpPr/>
          <p:nvPr/>
        </p:nvSpPr>
        <p:spPr>
          <a:xfrm>
            <a:off x="685800" y="914400"/>
            <a:ext cx="731520" cy="731520"/>
          </a:xfrm>
          <a:prstGeom prst="ellipse">
            <a:avLst/>
          </a:prstGeom>
          <a:solidFill>
            <a:srgbClr val="C8922A"/>
          </a:solidFill>
          <a:ln/>
        </p:spPr>
      </p:sp>
      <p:pic>
        <p:nvPicPr>
          <p:cNvPr id="3" name="Image 0" descr="preencoded.png"/>
          <p:cNvPicPr>
            <a:picLocks noChangeAspect="1"/>
          </p:cNvPicPr>
          <p:nvPr/>
        </p:nvPicPr>
        <p:blipFill>
          <a:blip r:embed="rId3"/>
          <a:stretch>
            <a:fillRect/>
          </a:stretch>
        </p:blipFill>
        <p:spPr>
          <a:xfrm>
            <a:off x="868680" y="1097280"/>
            <a:ext cx="365760" cy="365760"/>
          </a:xfrm>
          <a:prstGeom prst="rect">
            <a:avLst/>
          </a:prstGeom>
        </p:spPr>
      </p:pic>
      <p:sp>
        <p:nvSpPr>
          <p:cNvPr id="4" name="Text 1"/>
          <p:cNvSpPr txBox="1"/>
          <p:nvPr/>
        </p:nvSpPr>
        <p:spPr>
          <a:xfrm>
            <a:off x="1645920" y="1143000"/>
            <a:ext cx="7315200" cy="274320"/>
          </a:xfrm>
          <a:prstGeom prst="rect">
            <a:avLst/>
          </a:prstGeom>
          <a:noFill/>
          <a:ln/>
        </p:spPr>
        <p:txBody>
          <a:bodyPr wrap="square" lIns="0" tIns="0" rIns="0" bIns="0" rtlCol="0" anchor="t"/>
          <a:lstStyle/>
          <a:p>
            <a:pPr marL="0" indent="0">
              <a:buNone/>
            </a:pPr>
            <a:r>
              <a:rPr lang="en-US" sz="1050" b="1" kern="0" spc="300" dirty="0">
                <a:solidFill>
                  <a:srgbClr val="C8922A"/>
                </a:solidFill>
                <a:latin typeface="Inter 18pt" pitchFamily="34" charset="0"/>
                <a:ea typeface="Inter 18pt" pitchFamily="34" charset="-122"/>
                <a:cs typeface="Inter 18pt" pitchFamily="34" charset="-120"/>
              </a:rPr>
              <a:t>THE IDEA UNDERNEATH EVERYTHING</a:t>
            </a:r>
            <a:endParaRPr lang="en-US" sz="1050" dirty="0"/>
          </a:p>
        </p:txBody>
      </p:sp>
      <p:sp>
        <p:nvSpPr>
          <p:cNvPr id="5" name="Text 2"/>
          <p:cNvSpPr txBox="1"/>
          <p:nvPr/>
        </p:nvSpPr>
        <p:spPr>
          <a:xfrm>
            <a:off x="685800" y="2011680"/>
            <a:ext cx="10789920" cy="2103120"/>
          </a:xfrm>
          <a:prstGeom prst="rect">
            <a:avLst/>
          </a:prstGeom>
          <a:noFill/>
          <a:ln/>
        </p:spPr>
        <p:txBody>
          <a:bodyPr wrap="square" lIns="0" tIns="0" rIns="0" bIns="0" rtlCol="0" anchor="t"/>
          <a:lstStyle/>
          <a:p>
            <a:pPr marL="0" indent="0">
              <a:lnSpc>
                <a:spcPct val="100000"/>
              </a:lnSpc>
              <a:buNone/>
            </a:pPr>
            <a:r>
              <a:rPr lang="en-US" sz="5000" dirty="0">
                <a:solidFill>
                  <a:srgbClr val="F0EDE6"/>
                </a:solidFill>
                <a:latin typeface="Cormorant Garamond SemiBold" pitchFamily="34" charset="0"/>
                <a:ea typeface="Cormorant Garamond SemiBold" pitchFamily="34" charset="-122"/>
                <a:cs typeface="Cormorant Garamond SemiBold" pitchFamily="34" charset="-120"/>
              </a:rPr>
              <a:t>Your ledger records what happened.</a:t>
            </a:r>
            <a:endParaRPr lang="en-US" sz="5000" dirty="0"/>
          </a:p>
          <a:p>
            <a:pPr marL="0" indent="0">
              <a:lnSpc>
                <a:spcPct val="100000"/>
              </a:lnSpc>
              <a:buNone/>
            </a:pPr>
            <a:r>
              <a:rPr lang="en-US" sz="5000" i="1" dirty="0">
                <a:solidFill>
                  <a:srgbClr val="E0B564"/>
                </a:solidFill>
                <a:latin typeface="Cormorant Garamond" pitchFamily="34" charset="0"/>
                <a:ea typeface="Cormorant Garamond" pitchFamily="34" charset="-122"/>
                <a:cs typeface="Cormorant Garamond" pitchFamily="34" charset="-120"/>
              </a:rPr>
              <a:t>Wevo decides how you read it.</a:t>
            </a:r>
            <a:endParaRPr lang="en-US" sz="5000" dirty="0"/>
          </a:p>
        </p:txBody>
      </p:sp>
      <p:sp>
        <p:nvSpPr>
          <p:cNvPr id="6" name="Text 3"/>
          <p:cNvSpPr txBox="1"/>
          <p:nvPr/>
        </p:nvSpPr>
        <p:spPr>
          <a:xfrm>
            <a:off x="685800" y="4343400"/>
            <a:ext cx="8778240" cy="1280160"/>
          </a:xfrm>
          <a:prstGeom prst="rect">
            <a:avLst/>
          </a:prstGeom>
          <a:noFill/>
          <a:ln/>
        </p:spPr>
        <p:txBody>
          <a:bodyPr wrap="square" lIns="0" tIns="0" rIns="0" bIns="0" rtlCol="0" anchor="t"/>
          <a:lstStyle/>
          <a:p>
            <a:pPr marL="0" indent="0">
              <a:lnSpc>
                <a:spcPct val="135000"/>
              </a:lnSpc>
              <a:buNone/>
            </a:pPr>
            <a:r>
              <a:rPr lang="en-US" sz="1400" dirty="0">
                <a:solidFill>
                  <a:srgbClr val="A8A399"/>
                </a:solidFill>
                <a:latin typeface="Inter 18pt" pitchFamily="34" charset="0"/>
                <a:ea typeface="Inter 18pt" pitchFamily="34" charset="-122"/>
                <a:cs typeface="Inter 18pt" pitchFamily="34" charset="-120"/>
              </a:rPr>
              <a:t>In most reporting tools the structure is baked into the stored figures, so a restructure means restating, remapping or losing the old view. In Wevo the structure is a lens over the ledger. The same postings can be read through today's structure, or the one you reported under three reorganisations ago.</a:t>
            </a:r>
            <a:endParaRPr lang="en-US" sz="1400" dirty="0"/>
          </a:p>
        </p:txBody>
      </p:sp>
      <p:sp>
        <p:nvSpPr>
          <p:cNvPr id="7" name="Text 4"/>
          <p:cNvSpPr txBox="1"/>
          <p:nvPr/>
        </p:nvSpPr>
        <p:spPr>
          <a:xfrm>
            <a:off x="685800" y="6400800"/>
            <a:ext cx="3657600" cy="228600"/>
          </a:xfrm>
          <a:prstGeom prst="rect">
            <a:avLst/>
          </a:prstGeom>
          <a:noFill/>
          <a:ln/>
        </p:spPr>
        <p:txBody>
          <a:bodyPr wrap="square" lIns="0" tIns="0" rIns="0" bIns="0" rtlCol="0" anchor="t"/>
          <a:lstStyle/>
          <a:p>
            <a:pPr marL="0" indent="0">
              <a:buNone/>
            </a:pPr>
            <a:r>
              <a:rPr lang="en-US" sz="900" b="1" kern="0" spc="200" dirty="0">
                <a:solidFill>
                  <a:srgbClr val="F0EDE6"/>
                </a:solidFill>
                <a:latin typeface="Inter 18pt" pitchFamily="34" charset="0"/>
                <a:ea typeface="Inter 18pt" pitchFamily="34" charset="-122"/>
                <a:cs typeface="Inter 18pt" pitchFamily="34" charset="-120"/>
              </a:rPr>
              <a:t>WEVO</a:t>
            </a:r>
            <a:r>
              <a:rPr lang="en-US" sz="900" dirty="0">
                <a:solidFill>
                  <a:srgbClr val="6E6A63"/>
                </a:solidFill>
                <a:latin typeface="Inter 18pt" pitchFamily="34" charset="0"/>
                <a:ea typeface="Inter 18pt" pitchFamily="34" charset="-122"/>
                <a:cs typeface="Inter 18pt" pitchFamily="34" charset="-120"/>
              </a:rPr>
              <a:t>  GL Analytics</a:t>
            </a:r>
            <a:endParaRPr lang="en-US" sz="900" dirty="0"/>
          </a:p>
        </p:txBody>
      </p:sp>
      <p:sp>
        <p:nvSpPr>
          <p:cNvPr id="8" name="Text 5"/>
          <p:cNvSpPr txBox="1"/>
          <p:nvPr/>
        </p:nvSpPr>
        <p:spPr>
          <a:xfrm>
            <a:off x="10591495" y="6400800"/>
            <a:ext cx="914400" cy="228600"/>
          </a:xfrm>
          <a:prstGeom prst="rect">
            <a:avLst/>
          </a:prstGeom>
          <a:noFill/>
          <a:ln/>
        </p:spPr>
        <p:txBody>
          <a:bodyPr wrap="square" lIns="0" tIns="0" rIns="0" bIns="0" rtlCol="0" anchor="t"/>
          <a:lstStyle/>
          <a:p>
            <a:pPr marL="0" indent="0" algn="r">
              <a:buNone/>
            </a:pPr>
            <a:r>
              <a:rPr lang="en-US" sz="900" dirty="0">
                <a:solidFill>
                  <a:srgbClr val="6E6A63"/>
                </a:solidFill>
                <a:latin typeface="Inter 18pt" pitchFamily="34" charset="0"/>
                <a:ea typeface="Inter 18pt" pitchFamily="34" charset="-122"/>
                <a:cs typeface="Inter 18pt" pitchFamily="34" charset="-120"/>
              </a:rPr>
              <a:t>07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0B0D"/>
        </a:solidFill>
        <a:effectLst/>
      </p:bgPr>
    </p:bg>
    <p:spTree>
      <p:nvGrpSpPr>
        <p:cNvPr id="1" name=""/>
        <p:cNvGrpSpPr/>
        <p:nvPr/>
      </p:nvGrpSpPr>
      <p:grpSpPr>
        <a:xfrm>
          <a:off x="0" y="0"/>
          <a:ext cx="0" cy="0"/>
          <a:chOff x="0" y="0"/>
          <a:chExt cx="0" cy="0"/>
        </a:xfrm>
      </p:grpSpPr>
      <p:sp>
        <p:nvSpPr>
          <p:cNvPr id="2" name="Text 0"/>
          <p:cNvSpPr txBox="1"/>
          <p:nvPr/>
        </p:nvSpPr>
        <p:spPr>
          <a:xfrm>
            <a:off x="685800" y="566928"/>
            <a:ext cx="9144000" cy="274320"/>
          </a:xfrm>
          <a:prstGeom prst="rect">
            <a:avLst/>
          </a:prstGeom>
          <a:noFill/>
          <a:ln/>
        </p:spPr>
        <p:txBody>
          <a:bodyPr wrap="square" lIns="0" tIns="0" rIns="0" bIns="0" rtlCol="0" anchor="t"/>
          <a:lstStyle/>
          <a:p>
            <a:pPr marL="0" indent="0">
              <a:buNone/>
            </a:pPr>
            <a:r>
              <a:rPr lang="en-US" sz="1050" b="1" kern="0" spc="300" dirty="0">
                <a:solidFill>
                  <a:srgbClr val="C8922A"/>
                </a:solidFill>
                <a:latin typeface="Inter 18pt" pitchFamily="34" charset="0"/>
                <a:ea typeface="Inter 18pt" pitchFamily="34" charset="-122"/>
                <a:cs typeface="Inter 18pt" pitchFamily="34" charset="-120"/>
              </a:rPr>
              <a:t>REORGANISATION-PROOF REPORTING</a:t>
            </a:r>
            <a:endParaRPr lang="en-US" sz="1050" dirty="0"/>
          </a:p>
        </p:txBody>
      </p:sp>
      <p:sp>
        <p:nvSpPr>
          <p:cNvPr id="3" name="Text 1"/>
          <p:cNvSpPr txBox="1"/>
          <p:nvPr/>
        </p:nvSpPr>
        <p:spPr>
          <a:xfrm>
            <a:off x="685800" y="868680"/>
            <a:ext cx="10789920" cy="914400"/>
          </a:xfrm>
          <a:prstGeom prst="rect">
            <a:avLst/>
          </a:prstGeom>
          <a:noFill/>
          <a:ln/>
        </p:spPr>
        <p:txBody>
          <a:bodyPr wrap="square" lIns="0" tIns="0" rIns="0" bIns="0" rtlCol="0" anchor="t"/>
          <a:lstStyle/>
          <a:p>
            <a:pPr marL="0" indent="0">
              <a:lnSpc>
                <a:spcPct val="95000"/>
              </a:lnSpc>
              <a:buNone/>
            </a:pPr>
            <a:r>
              <a:rPr lang="en-US" sz="3800" dirty="0">
                <a:solidFill>
                  <a:srgbClr val="F0EDE6"/>
                </a:solidFill>
                <a:latin typeface="Cormorant Garamond SemiBold" pitchFamily="34" charset="0"/>
                <a:ea typeface="Cormorant Garamond SemiBold" pitchFamily="34" charset="-122"/>
                <a:cs typeface="Cormorant Garamond SemiBold" pitchFamily="34" charset="-120"/>
              </a:rPr>
              <a:t>Your business changes. Your history should not.</a:t>
            </a:r>
            <a:endParaRPr lang="en-US" sz="3800" dirty="0"/>
          </a:p>
        </p:txBody>
      </p:sp>
      <p:sp>
        <p:nvSpPr>
          <p:cNvPr id="4" name="Shape 2"/>
          <p:cNvSpPr/>
          <p:nvPr/>
        </p:nvSpPr>
        <p:spPr>
          <a:xfrm>
            <a:off x="685800" y="1965960"/>
            <a:ext cx="5212080" cy="2971800"/>
          </a:xfrm>
          <a:prstGeom prst="roundRect">
            <a:avLst>
              <a:gd name="adj" fmla="val 3077"/>
            </a:avLst>
          </a:prstGeom>
          <a:solidFill>
            <a:srgbClr val="121418"/>
          </a:solidFill>
          <a:ln w="9525">
            <a:solidFill>
              <a:srgbClr val="2A2E35"/>
            </a:solidFill>
            <a:prstDash val="solid"/>
          </a:ln>
        </p:spPr>
      </p:sp>
      <p:sp>
        <p:nvSpPr>
          <p:cNvPr id="5" name="Text 3"/>
          <p:cNvSpPr txBox="1"/>
          <p:nvPr/>
        </p:nvSpPr>
        <p:spPr>
          <a:xfrm>
            <a:off x="1005840" y="2221992"/>
            <a:ext cx="4572000" cy="274320"/>
          </a:xfrm>
          <a:prstGeom prst="rect">
            <a:avLst/>
          </a:prstGeom>
          <a:noFill/>
          <a:ln/>
        </p:spPr>
        <p:txBody>
          <a:bodyPr wrap="square" lIns="0" tIns="0" rIns="0" bIns="0" rtlCol="0" anchor="t"/>
          <a:lstStyle/>
          <a:p>
            <a:pPr marL="0" indent="0">
              <a:buNone/>
            </a:pPr>
            <a:r>
              <a:rPr lang="en-US" sz="950" b="1" kern="0" spc="200" dirty="0">
                <a:solidFill>
                  <a:srgbClr val="C8922A"/>
                </a:solidFill>
                <a:latin typeface="Inter 18pt" pitchFamily="34" charset="0"/>
                <a:ea typeface="Inter 18pt" pitchFamily="34" charset="-122"/>
                <a:cs typeface="Inter 18pt" pitchFamily="34" charset="-120"/>
              </a:rPr>
              <a:t>A REORGANISATION, IN JANUARY</a:t>
            </a:r>
            <a:endParaRPr lang="en-US" sz="950" dirty="0"/>
          </a:p>
        </p:txBody>
      </p:sp>
      <p:sp>
        <p:nvSpPr>
          <p:cNvPr id="6" name="Shape 4"/>
          <p:cNvSpPr/>
          <p:nvPr/>
        </p:nvSpPr>
        <p:spPr>
          <a:xfrm>
            <a:off x="1005840" y="2651760"/>
            <a:ext cx="2011680" cy="1600200"/>
          </a:xfrm>
          <a:prstGeom prst="roundRect">
            <a:avLst>
              <a:gd name="adj" fmla="val 5714"/>
            </a:avLst>
          </a:prstGeom>
          <a:solidFill>
            <a:srgbClr val="171A1F"/>
          </a:solidFill>
          <a:ln w="9525">
            <a:solidFill>
              <a:srgbClr val="2A2E35"/>
            </a:solidFill>
            <a:prstDash val="solid"/>
          </a:ln>
        </p:spPr>
      </p:sp>
      <p:sp>
        <p:nvSpPr>
          <p:cNvPr id="7" name="Text 5"/>
          <p:cNvSpPr txBox="1"/>
          <p:nvPr/>
        </p:nvSpPr>
        <p:spPr>
          <a:xfrm>
            <a:off x="1188720" y="2788920"/>
            <a:ext cx="1737360" cy="228600"/>
          </a:xfrm>
          <a:prstGeom prst="rect">
            <a:avLst/>
          </a:prstGeom>
          <a:noFill/>
          <a:ln/>
        </p:spPr>
        <p:txBody>
          <a:bodyPr wrap="square" lIns="0" tIns="0" rIns="0" bIns="0" rtlCol="0" anchor="t"/>
          <a:lstStyle/>
          <a:p>
            <a:pPr marL="0" indent="0">
              <a:buNone/>
            </a:pPr>
            <a:r>
              <a:rPr lang="en-US" sz="900" b="1" kern="0" spc="100" dirty="0">
                <a:solidFill>
                  <a:srgbClr val="6E6A63"/>
                </a:solidFill>
                <a:latin typeface="Inter 18pt" pitchFamily="34" charset="0"/>
                <a:ea typeface="Inter 18pt" pitchFamily="34" charset="-122"/>
                <a:cs typeface="Inter 18pt" pitchFamily="34" charset="-120"/>
              </a:rPr>
              <a:t>LAST YEAR</a:t>
            </a:r>
            <a:endParaRPr lang="en-US" sz="900" dirty="0"/>
          </a:p>
        </p:txBody>
      </p:sp>
      <p:sp>
        <p:nvSpPr>
          <p:cNvPr id="8" name="Text 6"/>
          <p:cNvSpPr txBox="1"/>
          <p:nvPr/>
        </p:nvSpPr>
        <p:spPr>
          <a:xfrm>
            <a:off x="1188720" y="3063240"/>
            <a:ext cx="1783080" cy="1097280"/>
          </a:xfrm>
          <a:prstGeom prst="rect">
            <a:avLst/>
          </a:prstGeom>
          <a:noFill/>
          <a:ln/>
        </p:spPr>
        <p:txBody>
          <a:bodyPr wrap="square" lIns="0" tIns="0" rIns="0" bIns="0" rtlCol="0" anchor="t"/>
          <a:lstStyle/>
          <a:p>
            <a:pPr marL="0" indent="0">
              <a:lnSpc>
                <a:spcPct val="125000"/>
              </a:lnSpc>
              <a:buNone/>
            </a:pPr>
            <a:r>
              <a:rPr lang="en-US" sz="1150" b="1" dirty="0">
                <a:solidFill>
                  <a:srgbClr val="F0EDE6"/>
                </a:solidFill>
                <a:latin typeface="Inter 18pt" pitchFamily="34" charset="0"/>
                <a:ea typeface="Inter 18pt" pitchFamily="34" charset="-122"/>
                <a:cs typeface="Inter 18pt" pitchFamily="34" charset="-120"/>
              </a:rPr>
              <a:t>Europe</a:t>
            </a:r>
            <a:endParaRPr lang="en-US" sz="1150" dirty="0"/>
          </a:p>
          <a:p>
            <a:pPr marL="0" indent="0">
              <a:lnSpc>
                <a:spcPct val="125000"/>
              </a:lnSpc>
              <a:buNone/>
            </a:pPr>
            <a:r>
              <a:rPr lang="en-US" sz="1150" dirty="0">
                <a:solidFill>
                  <a:srgbClr val="A8A399"/>
                </a:solidFill>
                <a:latin typeface="Inter 18pt" pitchFamily="34" charset="0"/>
                <a:ea typeface="Inter 18pt" pitchFamily="34" charset="-122"/>
                <a:cs typeface="Inter 18pt" pitchFamily="34" charset="-120"/>
              </a:rPr>
              <a:t>  Germany</a:t>
            </a:r>
            <a:endParaRPr lang="en-US" sz="1150" dirty="0"/>
          </a:p>
          <a:p>
            <a:pPr marL="0" indent="0">
              <a:lnSpc>
                <a:spcPct val="125000"/>
              </a:lnSpc>
              <a:buNone/>
            </a:pPr>
            <a:r>
              <a:rPr lang="en-US" sz="1150" dirty="0">
                <a:solidFill>
                  <a:srgbClr val="A8A399"/>
                </a:solidFill>
                <a:latin typeface="Inter 18pt" pitchFamily="34" charset="0"/>
                <a:ea typeface="Inter 18pt" pitchFamily="34" charset="-122"/>
                <a:cs typeface="Inter 18pt" pitchFamily="34" charset="-120"/>
              </a:rPr>
              <a:t>  France</a:t>
            </a:r>
            <a:endParaRPr lang="en-US" sz="1150" dirty="0"/>
          </a:p>
          <a:p>
            <a:pPr marL="0" indent="0">
              <a:lnSpc>
                <a:spcPct val="125000"/>
              </a:lnSpc>
              <a:buNone/>
            </a:pPr>
            <a:r>
              <a:rPr lang="en-US" sz="1150" dirty="0">
                <a:solidFill>
                  <a:srgbClr val="A8A399"/>
                </a:solidFill>
                <a:latin typeface="Inter 18pt" pitchFamily="34" charset="0"/>
                <a:ea typeface="Inter 18pt" pitchFamily="34" charset="-122"/>
                <a:cs typeface="Inter 18pt" pitchFamily="34" charset="-120"/>
              </a:rPr>
              <a:t>  Spain</a:t>
            </a:r>
            <a:endParaRPr lang="en-US" sz="1150" dirty="0"/>
          </a:p>
        </p:txBody>
      </p:sp>
      <p:sp>
        <p:nvSpPr>
          <p:cNvPr id="9" name="Shape 7"/>
          <p:cNvSpPr/>
          <p:nvPr/>
        </p:nvSpPr>
        <p:spPr>
          <a:xfrm>
            <a:off x="3136392" y="3337560"/>
            <a:ext cx="292608" cy="237744"/>
          </a:xfrm>
          <a:prstGeom prst="rightArrow">
            <a:avLst/>
          </a:prstGeom>
          <a:solidFill>
            <a:srgbClr val="C8922A"/>
          </a:solidFill>
          <a:ln/>
        </p:spPr>
      </p:sp>
      <p:sp>
        <p:nvSpPr>
          <p:cNvPr id="10" name="Shape 8"/>
          <p:cNvSpPr/>
          <p:nvPr/>
        </p:nvSpPr>
        <p:spPr>
          <a:xfrm>
            <a:off x="3566160" y="2651760"/>
            <a:ext cx="2011680" cy="1600200"/>
          </a:xfrm>
          <a:prstGeom prst="roundRect">
            <a:avLst>
              <a:gd name="adj" fmla="val 5714"/>
            </a:avLst>
          </a:prstGeom>
          <a:solidFill>
            <a:srgbClr val="171A1F"/>
          </a:solidFill>
          <a:ln w="9525">
            <a:solidFill>
              <a:srgbClr val="C8922A"/>
            </a:solidFill>
            <a:prstDash val="solid"/>
          </a:ln>
        </p:spPr>
      </p:sp>
      <p:sp>
        <p:nvSpPr>
          <p:cNvPr id="11" name="Text 9"/>
          <p:cNvSpPr txBox="1"/>
          <p:nvPr/>
        </p:nvSpPr>
        <p:spPr>
          <a:xfrm>
            <a:off x="3749040" y="2788920"/>
            <a:ext cx="1737360" cy="228600"/>
          </a:xfrm>
          <a:prstGeom prst="rect">
            <a:avLst/>
          </a:prstGeom>
          <a:noFill/>
          <a:ln/>
        </p:spPr>
        <p:txBody>
          <a:bodyPr wrap="square" lIns="0" tIns="0" rIns="0" bIns="0" rtlCol="0" anchor="t"/>
          <a:lstStyle/>
          <a:p>
            <a:pPr marL="0" indent="0">
              <a:buNone/>
            </a:pPr>
            <a:r>
              <a:rPr lang="en-US" sz="900" b="1" kern="0" spc="100" dirty="0">
                <a:solidFill>
                  <a:srgbClr val="6E6A63"/>
                </a:solidFill>
                <a:latin typeface="Inter 18pt" pitchFamily="34" charset="0"/>
                <a:ea typeface="Inter 18pt" pitchFamily="34" charset="-122"/>
                <a:cs typeface="Inter 18pt" pitchFamily="34" charset="-120"/>
              </a:rPr>
              <a:t>THIS YEAR</a:t>
            </a:r>
            <a:endParaRPr lang="en-US" sz="900" dirty="0"/>
          </a:p>
        </p:txBody>
      </p:sp>
      <p:sp>
        <p:nvSpPr>
          <p:cNvPr id="12" name="Text 10"/>
          <p:cNvSpPr txBox="1"/>
          <p:nvPr/>
        </p:nvSpPr>
        <p:spPr>
          <a:xfrm>
            <a:off x="3749040" y="3063240"/>
            <a:ext cx="1783080" cy="1097280"/>
          </a:xfrm>
          <a:prstGeom prst="rect">
            <a:avLst/>
          </a:prstGeom>
          <a:noFill/>
          <a:ln/>
        </p:spPr>
        <p:txBody>
          <a:bodyPr wrap="square" lIns="0" tIns="0" rIns="0" bIns="0" rtlCol="0" anchor="t"/>
          <a:lstStyle/>
          <a:p>
            <a:pPr marL="0" indent="0">
              <a:lnSpc>
                <a:spcPct val="125000"/>
              </a:lnSpc>
              <a:buNone/>
            </a:pPr>
            <a:r>
              <a:rPr lang="en-US" sz="1150" b="1" dirty="0">
                <a:solidFill>
                  <a:srgbClr val="F0EDE6"/>
                </a:solidFill>
                <a:latin typeface="Inter 18pt" pitchFamily="34" charset="0"/>
                <a:ea typeface="Inter 18pt" pitchFamily="34" charset="-122"/>
                <a:cs typeface="Inter 18pt" pitchFamily="34" charset="-120"/>
              </a:rPr>
              <a:t>Continental Europe</a:t>
            </a:r>
            <a:endParaRPr lang="en-US" sz="1150" dirty="0"/>
          </a:p>
          <a:p>
            <a:pPr marL="0" indent="0">
              <a:lnSpc>
                <a:spcPct val="125000"/>
              </a:lnSpc>
              <a:buNone/>
            </a:pPr>
            <a:r>
              <a:rPr lang="en-US" sz="1150" dirty="0">
                <a:solidFill>
                  <a:srgbClr val="A8A399"/>
                </a:solidFill>
                <a:latin typeface="Inter 18pt" pitchFamily="34" charset="0"/>
                <a:ea typeface="Inter 18pt" pitchFamily="34" charset="-122"/>
                <a:cs typeface="Inter 18pt" pitchFamily="34" charset="-120"/>
              </a:rPr>
              <a:t>  Germany &amp; Austria</a:t>
            </a:r>
            <a:endParaRPr lang="en-US" sz="1150" dirty="0"/>
          </a:p>
          <a:p>
            <a:pPr marL="0" indent="0">
              <a:lnSpc>
                <a:spcPct val="125000"/>
              </a:lnSpc>
              <a:buNone/>
            </a:pPr>
            <a:r>
              <a:rPr lang="en-US" sz="1150" dirty="0">
                <a:solidFill>
                  <a:srgbClr val="A8A399"/>
                </a:solidFill>
                <a:latin typeface="Inter 18pt" pitchFamily="34" charset="0"/>
                <a:ea typeface="Inter 18pt" pitchFamily="34" charset="-122"/>
                <a:cs typeface="Inter 18pt" pitchFamily="34" charset="-120"/>
              </a:rPr>
              <a:t>  France</a:t>
            </a:r>
            <a:endParaRPr lang="en-US" sz="1150" dirty="0"/>
          </a:p>
          <a:p>
            <a:pPr marL="0" indent="0">
              <a:lnSpc>
                <a:spcPct val="125000"/>
              </a:lnSpc>
              <a:buNone/>
            </a:pPr>
            <a:r>
              <a:rPr lang="en-US" sz="1150" dirty="0">
                <a:solidFill>
                  <a:srgbClr val="A8A399"/>
                </a:solidFill>
                <a:latin typeface="Inter 18pt" pitchFamily="34" charset="0"/>
                <a:ea typeface="Inter 18pt" pitchFamily="34" charset="-122"/>
                <a:cs typeface="Inter 18pt" pitchFamily="34" charset="-120"/>
              </a:rPr>
              <a:t>  Iberia</a:t>
            </a:r>
            <a:endParaRPr lang="en-US" sz="1150" dirty="0"/>
          </a:p>
        </p:txBody>
      </p:sp>
      <p:sp>
        <p:nvSpPr>
          <p:cNvPr id="13" name="Text 11"/>
          <p:cNvSpPr txBox="1"/>
          <p:nvPr/>
        </p:nvSpPr>
        <p:spPr>
          <a:xfrm>
            <a:off x="1005840" y="4343400"/>
            <a:ext cx="4572000" cy="548640"/>
          </a:xfrm>
          <a:prstGeom prst="rect">
            <a:avLst/>
          </a:prstGeom>
          <a:noFill/>
          <a:ln/>
        </p:spPr>
        <p:txBody>
          <a:bodyPr wrap="square" lIns="0" tIns="0" rIns="0" bIns="0" rtlCol="0" anchor="t"/>
          <a:lstStyle/>
          <a:p>
            <a:pPr marL="0" indent="0">
              <a:lnSpc>
                <a:spcPct val="120000"/>
              </a:lnSpc>
              <a:buNone/>
            </a:pPr>
            <a:r>
              <a:rPr lang="en-US" sz="1050" dirty="0">
                <a:solidFill>
                  <a:srgbClr val="A8A399"/>
                </a:solidFill>
                <a:latin typeface="Inter 18pt" pitchFamily="34" charset="0"/>
                <a:ea typeface="Inter 18pt" pitchFamily="34" charset="-122"/>
                <a:cs typeface="Inter 18pt" pitchFamily="34" charset="-120"/>
              </a:rPr>
              <a:t>In March the board asks what Continental Europe delivered last year. In most systems that is a mapping exercise or a restatement.</a:t>
            </a:r>
            <a:endParaRPr lang="en-US" sz="1050" dirty="0"/>
          </a:p>
        </p:txBody>
      </p:sp>
      <p:sp>
        <p:nvSpPr>
          <p:cNvPr id="14" name="Text 12"/>
          <p:cNvSpPr txBox="1"/>
          <p:nvPr/>
        </p:nvSpPr>
        <p:spPr>
          <a:xfrm>
            <a:off x="685800" y="5120640"/>
            <a:ext cx="5212080" cy="548640"/>
          </a:xfrm>
          <a:prstGeom prst="rect">
            <a:avLst/>
          </a:prstGeom>
          <a:noFill/>
          <a:ln/>
        </p:spPr>
        <p:txBody>
          <a:bodyPr wrap="square" lIns="0" tIns="0" rIns="0" bIns="0" rtlCol="0" anchor="t"/>
          <a:lstStyle/>
          <a:p>
            <a:pPr marL="0" indent="0">
              <a:buNone/>
            </a:pPr>
            <a:r>
              <a:rPr lang="en-US" sz="2600" i="1" dirty="0">
                <a:solidFill>
                  <a:srgbClr val="E0B564"/>
                </a:solidFill>
                <a:latin typeface="Cormorant Garamond" pitchFamily="34" charset="0"/>
                <a:ea typeface="Cormorant Garamond" pitchFamily="34" charset="-122"/>
                <a:cs typeface="Cormorant Garamond" pitchFamily="34" charset="-120"/>
              </a:rPr>
              <a:t>In Wevo it is a setting.</a:t>
            </a:r>
            <a:endParaRPr lang="en-US" sz="2600" dirty="0"/>
          </a:p>
        </p:txBody>
      </p:sp>
      <p:sp>
        <p:nvSpPr>
          <p:cNvPr id="15" name="Shape 13"/>
          <p:cNvSpPr/>
          <p:nvPr/>
        </p:nvSpPr>
        <p:spPr>
          <a:xfrm>
            <a:off x="6263640" y="1965960"/>
            <a:ext cx="5242255" cy="1143000"/>
          </a:xfrm>
          <a:prstGeom prst="roundRect">
            <a:avLst>
              <a:gd name="adj" fmla="val 8000"/>
            </a:avLst>
          </a:prstGeom>
          <a:solidFill>
            <a:srgbClr val="171A1F"/>
          </a:solidFill>
          <a:ln w="9525">
            <a:solidFill>
              <a:srgbClr val="2A2E35"/>
            </a:solidFill>
            <a:prstDash val="solid"/>
          </a:ln>
        </p:spPr>
      </p:sp>
      <p:sp>
        <p:nvSpPr>
          <p:cNvPr id="16" name="Shape 14"/>
          <p:cNvSpPr/>
          <p:nvPr/>
        </p:nvSpPr>
        <p:spPr>
          <a:xfrm>
            <a:off x="6537960" y="2240280"/>
            <a:ext cx="548640" cy="548640"/>
          </a:xfrm>
          <a:prstGeom prst="ellipse">
            <a:avLst/>
          </a:prstGeom>
          <a:solidFill>
            <a:srgbClr val="C8922A"/>
          </a:solidFill>
          <a:ln/>
        </p:spPr>
      </p:sp>
      <p:pic>
        <p:nvPicPr>
          <p:cNvPr id="17" name="Image 0" descr="preencoded.png"/>
          <p:cNvPicPr>
            <a:picLocks noChangeAspect="1"/>
          </p:cNvPicPr>
          <p:nvPr/>
        </p:nvPicPr>
        <p:blipFill>
          <a:blip r:embed="rId3"/>
          <a:stretch>
            <a:fillRect/>
          </a:stretch>
        </p:blipFill>
        <p:spPr>
          <a:xfrm>
            <a:off x="6675120" y="2377440"/>
            <a:ext cx="274320" cy="274320"/>
          </a:xfrm>
          <a:prstGeom prst="rect">
            <a:avLst/>
          </a:prstGeom>
        </p:spPr>
      </p:pic>
      <p:sp>
        <p:nvSpPr>
          <p:cNvPr id="18" name="Text 15"/>
          <p:cNvSpPr txBox="1"/>
          <p:nvPr/>
        </p:nvSpPr>
        <p:spPr>
          <a:xfrm>
            <a:off x="7315200" y="2148840"/>
            <a:ext cx="3962095" cy="320040"/>
          </a:xfrm>
          <a:prstGeom prst="rect">
            <a:avLst/>
          </a:prstGeom>
          <a:noFill/>
          <a:ln/>
        </p:spPr>
        <p:txBody>
          <a:bodyPr wrap="square" lIns="0" tIns="0" rIns="0" bIns="0" rtlCol="0" anchor="t"/>
          <a:lstStyle/>
          <a:p>
            <a:pPr marL="0" indent="0">
              <a:buNone/>
            </a:pPr>
            <a:r>
              <a:rPr lang="en-US" sz="1400" b="1" dirty="0">
                <a:solidFill>
                  <a:srgbClr val="F0EDE6"/>
                </a:solidFill>
                <a:latin typeface="Inter 18pt" pitchFamily="34" charset="0"/>
                <a:ea typeface="Inter 18pt" pitchFamily="34" charset="-122"/>
                <a:cs typeface="Inter 18pt" pitchFamily="34" charset="-120"/>
              </a:rPr>
              <a:t>Read history as it is now</a:t>
            </a:r>
            <a:endParaRPr lang="en-US" sz="1400" dirty="0"/>
          </a:p>
        </p:txBody>
      </p:sp>
      <p:sp>
        <p:nvSpPr>
          <p:cNvPr id="19" name="Text 16"/>
          <p:cNvSpPr txBox="1"/>
          <p:nvPr/>
        </p:nvSpPr>
        <p:spPr>
          <a:xfrm>
            <a:off x="7315200" y="2468880"/>
            <a:ext cx="3962095" cy="594360"/>
          </a:xfrm>
          <a:prstGeom prst="rect">
            <a:avLst/>
          </a:prstGeom>
          <a:noFill/>
          <a:ln/>
        </p:spPr>
        <p:txBody>
          <a:bodyPr wrap="square" lIns="0" tIns="0" rIns="0" bIns="0" rtlCol="0" anchor="t"/>
          <a:lstStyle/>
          <a:p>
            <a:pPr marL="0" indent="0">
              <a:lnSpc>
                <a:spcPct val="120000"/>
              </a:lnSpc>
              <a:buNone/>
            </a:pPr>
            <a:r>
              <a:rPr lang="en-US" sz="1100" dirty="0">
                <a:solidFill>
                  <a:srgbClr val="A8A399"/>
                </a:solidFill>
                <a:latin typeface="Inter 18pt" pitchFamily="34" charset="0"/>
                <a:ea typeface="Inter 18pt" pitchFamily="34" charset="-122"/>
                <a:cs typeface="Inter 18pt" pitchFamily="34" charset="-120"/>
              </a:rPr>
              <a:t>Prior years through today's structure, for a true like-for-like comparison. Automatic, no mapping, no restatement.</a:t>
            </a:r>
            <a:endParaRPr lang="en-US" sz="1100" dirty="0"/>
          </a:p>
        </p:txBody>
      </p:sp>
      <p:sp>
        <p:nvSpPr>
          <p:cNvPr id="20" name="Shape 17"/>
          <p:cNvSpPr/>
          <p:nvPr/>
        </p:nvSpPr>
        <p:spPr>
          <a:xfrm>
            <a:off x="6263640" y="3246120"/>
            <a:ext cx="5242255" cy="1143000"/>
          </a:xfrm>
          <a:prstGeom prst="roundRect">
            <a:avLst>
              <a:gd name="adj" fmla="val 8000"/>
            </a:avLst>
          </a:prstGeom>
          <a:solidFill>
            <a:srgbClr val="171A1F"/>
          </a:solidFill>
          <a:ln w="9525">
            <a:solidFill>
              <a:srgbClr val="2A2E35"/>
            </a:solidFill>
            <a:prstDash val="solid"/>
          </a:ln>
        </p:spPr>
      </p:sp>
      <p:sp>
        <p:nvSpPr>
          <p:cNvPr id="21" name="Shape 18"/>
          <p:cNvSpPr/>
          <p:nvPr/>
        </p:nvSpPr>
        <p:spPr>
          <a:xfrm>
            <a:off x="6537960" y="3520440"/>
            <a:ext cx="548640" cy="548640"/>
          </a:xfrm>
          <a:prstGeom prst="ellipse">
            <a:avLst/>
          </a:prstGeom>
          <a:solidFill>
            <a:srgbClr val="C8922A"/>
          </a:solidFill>
          <a:ln/>
        </p:spPr>
      </p:sp>
      <p:pic>
        <p:nvPicPr>
          <p:cNvPr id="22" name="Image 1" descr="preencoded.png"/>
          <p:cNvPicPr>
            <a:picLocks noChangeAspect="1"/>
          </p:cNvPicPr>
          <p:nvPr/>
        </p:nvPicPr>
        <p:blipFill>
          <a:blip r:embed="rId4"/>
          <a:stretch>
            <a:fillRect/>
          </a:stretch>
        </p:blipFill>
        <p:spPr>
          <a:xfrm>
            <a:off x="6675120" y="3657600"/>
            <a:ext cx="274320" cy="274320"/>
          </a:xfrm>
          <a:prstGeom prst="rect">
            <a:avLst/>
          </a:prstGeom>
        </p:spPr>
      </p:pic>
      <p:sp>
        <p:nvSpPr>
          <p:cNvPr id="23" name="Text 19"/>
          <p:cNvSpPr txBox="1"/>
          <p:nvPr/>
        </p:nvSpPr>
        <p:spPr>
          <a:xfrm>
            <a:off x="7315200" y="3429000"/>
            <a:ext cx="3962095" cy="320040"/>
          </a:xfrm>
          <a:prstGeom prst="rect">
            <a:avLst/>
          </a:prstGeom>
          <a:noFill/>
          <a:ln/>
        </p:spPr>
        <p:txBody>
          <a:bodyPr wrap="square" lIns="0" tIns="0" rIns="0" bIns="0" rtlCol="0" anchor="t"/>
          <a:lstStyle/>
          <a:p>
            <a:pPr marL="0" indent="0">
              <a:buNone/>
            </a:pPr>
            <a:r>
              <a:rPr lang="en-US" sz="1400" b="1" dirty="0">
                <a:solidFill>
                  <a:srgbClr val="F0EDE6"/>
                </a:solidFill>
                <a:latin typeface="Inter 18pt" pitchFamily="34" charset="0"/>
                <a:ea typeface="Inter 18pt" pitchFamily="34" charset="-122"/>
                <a:cs typeface="Inter 18pt" pitchFamily="34" charset="-120"/>
              </a:rPr>
              <a:t>Or as it was then</a:t>
            </a:r>
            <a:endParaRPr lang="en-US" sz="1400" dirty="0"/>
          </a:p>
        </p:txBody>
      </p:sp>
      <p:sp>
        <p:nvSpPr>
          <p:cNvPr id="24" name="Text 20"/>
          <p:cNvSpPr txBox="1"/>
          <p:nvPr/>
        </p:nvSpPr>
        <p:spPr>
          <a:xfrm>
            <a:off x="7315200" y="3749040"/>
            <a:ext cx="3962095" cy="594360"/>
          </a:xfrm>
          <a:prstGeom prst="rect">
            <a:avLst/>
          </a:prstGeom>
          <a:noFill/>
          <a:ln/>
        </p:spPr>
        <p:txBody>
          <a:bodyPr wrap="square" lIns="0" tIns="0" rIns="0" bIns="0" rtlCol="0" anchor="t"/>
          <a:lstStyle/>
          <a:p>
            <a:pPr marL="0" indent="0">
              <a:lnSpc>
                <a:spcPct val="120000"/>
              </a:lnSpc>
              <a:buNone/>
            </a:pPr>
            <a:r>
              <a:rPr lang="en-US" sz="1100" dirty="0">
                <a:solidFill>
                  <a:srgbClr val="A8A399"/>
                </a:solidFill>
                <a:latin typeface="Inter 18pt" pitchFamily="34" charset="0"/>
                <a:ea typeface="Inter 18pt" pitchFamily="34" charset="-122"/>
                <a:cs typeface="Inter 18pt" pitchFamily="34" charset="-120"/>
              </a:rPr>
              <a:t>Prior years through the structure in force at the time, exactly as originally reported. The answer an auditor needs.</a:t>
            </a:r>
            <a:endParaRPr lang="en-US" sz="1100" dirty="0"/>
          </a:p>
        </p:txBody>
      </p:sp>
      <p:sp>
        <p:nvSpPr>
          <p:cNvPr id="25" name="Shape 21"/>
          <p:cNvSpPr/>
          <p:nvPr/>
        </p:nvSpPr>
        <p:spPr>
          <a:xfrm>
            <a:off x="6263640" y="4526280"/>
            <a:ext cx="5242255" cy="1143000"/>
          </a:xfrm>
          <a:prstGeom prst="roundRect">
            <a:avLst>
              <a:gd name="adj" fmla="val 8000"/>
            </a:avLst>
          </a:prstGeom>
          <a:solidFill>
            <a:srgbClr val="171A1F"/>
          </a:solidFill>
          <a:ln w="9525">
            <a:solidFill>
              <a:srgbClr val="2A2E35"/>
            </a:solidFill>
            <a:prstDash val="solid"/>
          </a:ln>
        </p:spPr>
      </p:sp>
      <p:sp>
        <p:nvSpPr>
          <p:cNvPr id="26" name="Shape 22"/>
          <p:cNvSpPr/>
          <p:nvPr/>
        </p:nvSpPr>
        <p:spPr>
          <a:xfrm>
            <a:off x="6537960" y="4800600"/>
            <a:ext cx="548640" cy="548640"/>
          </a:xfrm>
          <a:prstGeom prst="ellipse">
            <a:avLst/>
          </a:prstGeom>
          <a:solidFill>
            <a:srgbClr val="C8922A"/>
          </a:solidFill>
          <a:ln/>
        </p:spPr>
      </p:sp>
      <p:pic>
        <p:nvPicPr>
          <p:cNvPr id="27" name="Image 2" descr="preencoded.png"/>
          <p:cNvPicPr>
            <a:picLocks noChangeAspect="1"/>
          </p:cNvPicPr>
          <p:nvPr/>
        </p:nvPicPr>
        <p:blipFill>
          <a:blip r:embed="rId5"/>
          <a:stretch>
            <a:fillRect/>
          </a:stretch>
        </p:blipFill>
        <p:spPr>
          <a:xfrm>
            <a:off x="6675120" y="4937760"/>
            <a:ext cx="274320" cy="274320"/>
          </a:xfrm>
          <a:prstGeom prst="rect">
            <a:avLst/>
          </a:prstGeom>
        </p:spPr>
      </p:pic>
      <p:sp>
        <p:nvSpPr>
          <p:cNvPr id="28" name="Text 23"/>
          <p:cNvSpPr txBox="1"/>
          <p:nvPr/>
        </p:nvSpPr>
        <p:spPr>
          <a:xfrm>
            <a:off x="7315200" y="4709160"/>
            <a:ext cx="3962095" cy="320040"/>
          </a:xfrm>
          <a:prstGeom prst="rect">
            <a:avLst/>
          </a:prstGeom>
          <a:noFill/>
          <a:ln/>
        </p:spPr>
        <p:txBody>
          <a:bodyPr wrap="square" lIns="0" tIns="0" rIns="0" bIns="0" rtlCol="0" anchor="t"/>
          <a:lstStyle/>
          <a:p>
            <a:pPr marL="0" indent="0">
              <a:buNone/>
            </a:pPr>
            <a:r>
              <a:rPr lang="en-US" sz="1400" b="1" dirty="0">
                <a:solidFill>
                  <a:srgbClr val="F0EDE6"/>
                </a:solidFill>
                <a:latin typeface="Inter 18pt" pitchFamily="34" charset="0"/>
                <a:ea typeface="Inter 18pt" pitchFamily="34" charset="-122"/>
                <a:cs typeface="Inter 18pt" pitchFamily="34" charset="-120"/>
              </a:rPr>
              <a:t>Preserve before a change</a:t>
            </a:r>
            <a:endParaRPr lang="en-US" sz="1400" dirty="0"/>
          </a:p>
        </p:txBody>
      </p:sp>
      <p:sp>
        <p:nvSpPr>
          <p:cNvPr id="29" name="Text 24"/>
          <p:cNvSpPr txBox="1"/>
          <p:nvPr/>
        </p:nvSpPr>
        <p:spPr>
          <a:xfrm>
            <a:off x="7315200" y="5029200"/>
            <a:ext cx="3962095" cy="594360"/>
          </a:xfrm>
          <a:prstGeom prst="rect">
            <a:avLst/>
          </a:prstGeom>
          <a:noFill/>
          <a:ln/>
        </p:spPr>
        <p:txBody>
          <a:bodyPr wrap="square" lIns="0" tIns="0" rIns="0" bIns="0" rtlCol="0" anchor="t"/>
          <a:lstStyle/>
          <a:p>
            <a:pPr marL="0" indent="0">
              <a:lnSpc>
                <a:spcPct val="120000"/>
              </a:lnSpc>
              <a:buNone/>
            </a:pPr>
            <a:r>
              <a:rPr lang="en-US" sz="1100" dirty="0">
                <a:solidFill>
                  <a:srgbClr val="A8A399"/>
                </a:solidFill>
                <a:latin typeface="Inter 18pt" pitchFamily="34" charset="0"/>
                <a:ea typeface="Inter 18pt" pitchFamily="34" charset="-122"/>
                <a:cs typeface="Inter 18pt" pitchFamily="34" charset="-120"/>
              </a:rPr>
              <a:t>One click takes a permanent, locked copy of your structures as they stand today.</a:t>
            </a:r>
            <a:endParaRPr lang="en-US" sz="1100" dirty="0"/>
          </a:p>
        </p:txBody>
      </p:sp>
      <p:sp>
        <p:nvSpPr>
          <p:cNvPr id="30" name="Text 25"/>
          <p:cNvSpPr txBox="1"/>
          <p:nvPr/>
        </p:nvSpPr>
        <p:spPr>
          <a:xfrm>
            <a:off x="6263640" y="5852160"/>
            <a:ext cx="5242255" cy="274320"/>
          </a:xfrm>
          <a:prstGeom prst="rect">
            <a:avLst/>
          </a:prstGeom>
          <a:noFill/>
          <a:ln/>
        </p:spPr>
        <p:txBody>
          <a:bodyPr wrap="square" lIns="0" tIns="0" rIns="0" bIns="0" rtlCol="0" anchor="t"/>
          <a:lstStyle/>
          <a:p>
            <a:pPr marL="0" indent="0">
              <a:buNone/>
            </a:pPr>
            <a:r>
              <a:rPr lang="en-US" sz="950" i="1" dirty="0">
                <a:solidFill>
                  <a:srgbClr val="6E6A63"/>
                </a:solidFill>
                <a:latin typeface="Inter 18pt" pitchFamily="34" charset="0"/>
                <a:ea typeface="Inter 18pt" pitchFamily="34" charset="-122"/>
                <a:cs typeface="Inter 18pt" pitchFamily="34" charset="-120"/>
              </a:rPr>
              <a:t>Management-reporting restatement, not statutory IFRS restatement.</a:t>
            </a:r>
            <a:endParaRPr lang="en-US" sz="950" dirty="0"/>
          </a:p>
        </p:txBody>
      </p:sp>
      <p:sp>
        <p:nvSpPr>
          <p:cNvPr id="31" name="Text 26"/>
          <p:cNvSpPr txBox="1"/>
          <p:nvPr/>
        </p:nvSpPr>
        <p:spPr>
          <a:xfrm>
            <a:off x="685800" y="6400800"/>
            <a:ext cx="3657600" cy="228600"/>
          </a:xfrm>
          <a:prstGeom prst="rect">
            <a:avLst/>
          </a:prstGeom>
          <a:noFill/>
          <a:ln/>
        </p:spPr>
        <p:txBody>
          <a:bodyPr wrap="square" lIns="0" tIns="0" rIns="0" bIns="0" rtlCol="0" anchor="t"/>
          <a:lstStyle/>
          <a:p>
            <a:pPr marL="0" indent="0">
              <a:buNone/>
            </a:pPr>
            <a:r>
              <a:rPr lang="en-US" sz="900" b="1" kern="0" spc="200" dirty="0">
                <a:solidFill>
                  <a:srgbClr val="F0EDE6"/>
                </a:solidFill>
                <a:latin typeface="Inter 18pt" pitchFamily="34" charset="0"/>
                <a:ea typeface="Inter 18pt" pitchFamily="34" charset="-122"/>
                <a:cs typeface="Inter 18pt" pitchFamily="34" charset="-120"/>
              </a:rPr>
              <a:t>WEVO</a:t>
            </a:r>
            <a:r>
              <a:rPr lang="en-US" sz="900" dirty="0">
                <a:solidFill>
                  <a:srgbClr val="6E6A63"/>
                </a:solidFill>
                <a:latin typeface="Inter 18pt" pitchFamily="34" charset="0"/>
                <a:ea typeface="Inter 18pt" pitchFamily="34" charset="-122"/>
                <a:cs typeface="Inter 18pt" pitchFamily="34" charset="-120"/>
              </a:rPr>
              <a:t>  GL Analytics</a:t>
            </a:r>
            <a:endParaRPr lang="en-US" sz="900" dirty="0"/>
          </a:p>
        </p:txBody>
      </p:sp>
      <p:sp>
        <p:nvSpPr>
          <p:cNvPr id="32" name="Text 27"/>
          <p:cNvSpPr txBox="1"/>
          <p:nvPr/>
        </p:nvSpPr>
        <p:spPr>
          <a:xfrm>
            <a:off x="10591495" y="6400800"/>
            <a:ext cx="914400" cy="228600"/>
          </a:xfrm>
          <a:prstGeom prst="rect">
            <a:avLst/>
          </a:prstGeom>
          <a:noFill/>
          <a:ln/>
        </p:spPr>
        <p:txBody>
          <a:bodyPr wrap="square" lIns="0" tIns="0" rIns="0" bIns="0" rtlCol="0" anchor="t"/>
          <a:lstStyle/>
          <a:p>
            <a:pPr marL="0" indent="0" algn="r">
              <a:buNone/>
            </a:pPr>
            <a:r>
              <a:rPr lang="en-US" sz="900" dirty="0">
                <a:solidFill>
                  <a:srgbClr val="6E6A63"/>
                </a:solidFill>
                <a:latin typeface="Inter 18pt" pitchFamily="34" charset="0"/>
                <a:ea typeface="Inter 18pt" pitchFamily="34" charset="-122"/>
                <a:cs typeface="Inter 18pt" pitchFamily="34" charset="-120"/>
              </a:rPr>
              <a:t>08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0B0D"/>
        </a:solidFill>
        <a:effectLst/>
      </p:bgPr>
    </p:bg>
    <p:spTree>
      <p:nvGrpSpPr>
        <p:cNvPr id="1" name=""/>
        <p:cNvGrpSpPr/>
        <p:nvPr/>
      </p:nvGrpSpPr>
      <p:grpSpPr>
        <a:xfrm>
          <a:off x="0" y="0"/>
          <a:ext cx="0" cy="0"/>
          <a:chOff x="0" y="0"/>
          <a:chExt cx="0" cy="0"/>
        </a:xfrm>
      </p:grpSpPr>
      <p:sp>
        <p:nvSpPr>
          <p:cNvPr id="2" name="Shape 0"/>
          <p:cNvSpPr/>
          <p:nvPr/>
        </p:nvSpPr>
        <p:spPr>
          <a:xfrm>
            <a:off x="5544007" y="743493"/>
            <a:ext cx="5961888" cy="5279573"/>
          </a:xfrm>
          <a:prstGeom prst="roundRect">
            <a:avLst>
              <a:gd name="adj" fmla="val 1386"/>
            </a:avLst>
          </a:prstGeom>
          <a:solidFill>
            <a:srgbClr val="FFFFFF"/>
          </a:solidFill>
          <a:ln w="9525">
            <a:solidFill>
              <a:srgbClr val="3A3F47"/>
            </a:solidFill>
            <a:prstDash val="solid"/>
          </a:ln>
          <a:effectLst>
            <a:outerShdw blurRad="228600" dist="76200" dir="5400000" algn="bl" rotWithShape="0">
              <a:srgbClr val="000000">
                <a:alpha val="45000"/>
              </a:srgbClr>
            </a:outerShdw>
          </a:effectLst>
        </p:spPr>
      </p:sp>
      <p:pic>
        <p:nvPicPr>
          <p:cNvPr id="3" name="Image 0" descr="preencoded.png"/>
          <p:cNvPicPr>
            <a:picLocks noChangeAspect="1"/>
          </p:cNvPicPr>
          <p:nvPr/>
        </p:nvPicPr>
        <p:blipFill>
          <a:blip r:embed="rId3"/>
          <a:stretch>
            <a:fillRect/>
          </a:stretch>
        </p:blipFill>
        <p:spPr>
          <a:xfrm>
            <a:off x="5598871" y="798357"/>
            <a:ext cx="5852160" cy="5169845"/>
          </a:xfrm>
          <a:prstGeom prst="rect">
            <a:avLst/>
          </a:prstGeom>
        </p:spPr>
      </p:pic>
      <p:sp>
        <p:nvSpPr>
          <p:cNvPr id="4" name="Text 1"/>
          <p:cNvSpPr txBox="1"/>
          <p:nvPr/>
        </p:nvSpPr>
        <p:spPr>
          <a:xfrm>
            <a:off x="685800" y="566928"/>
            <a:ext cx="9144000" cy="274320"/>
          </a:xfrm>
          <a:prstGeom prst="rect">
            <a:avLst/>
          </a:prstGeom>
          <a:noFill/>
          <a:ln/>
        </p:spPr>
        <p:txBody>
          <a:bodyPr wrap="square" lIns="0" tIns="0" rIns="0" bIns="0" rtlCol="0" anchor="t"/>
          <a:lstStyle/>
          <a:p>
            <a:pPr marL="0" indent="0">
              <a:buNone/>
            </a:pPr>
            <a:r>
              <a:rPr lang="en-US" sz="1050" b="1" kern="0" spc="300" dirty="0">
                <a:solidFill>
                  <a:srgbClr val="C8922A"/>
                </a:solidFill>
                <a:latin typeface="Inter 18pt" pitchFamily="34" charset="0"/>
                <a:ea typeface="Inter 18pt" pitchFamily="34" charset="-122"/>
                <a:cs typeface="Inter 18pt" pitchFamily="34" charset="-120"/>
              </a:rPr>
              <a:t>PRESERVE STRUCTURE</a:t>
            </a:r>
            <a:endParaRPr lang="en-US" sz="1050" dirty="0"/>
          </a:p>
        </p:txBody>
      </p:sp>
      <p:sp>
        <p:nvSpPr>
          <p:cNvPr id="5" name="Text 2"/>
          <p:cNvSpPr txBox="1"/>
          <p:nvPr/>
        </p:nvSpPr>
        <p:spPr>
          <a:xfrm>
            <a:off x="685800" y="868680"/>
            <a:ext cx="4364431" cy="1371600"/>
          </a:xfrm>
          <a:prstGeom prst="rect">
            <a:avLst/>
          </a:prstGeom>
          <a:noFill/>
          <a:ln/>
        </p:spPr>
        <p:txBody>
          <a:bodyPr wrap="square" lIns="0" tIns="0" rIns="0" bIns="0" rtlCol="0" anchor="t"/>
          <a:lstStyle/>
          <a:p>
            <a:pPr marL="0" indent="0">
              <a:lnSpc>
                <a:spcPct val="95000"/>
              </a:lnSpc>
              <a:buNone/>
            </a:pPr>
            <a:r>
              <a:rPr lang="en-US" sz="3200" dirty="0">
                <a:solidFill>
                  <a:srgbClr val="F0EDE6"/>
                </a:solidFill>
                <a:latin typeface="Cormorant Garamond SemiBold" pitchFamily="34" charset="0"/>
                <a:ea typeface="Cormorant Garamond SemiBold" pitchFamily="34" charset="-122"/>
                <a:cs typeface="Cormorant Garamond SemiBold" pitchFamily="34" charset="-120"/>
              </a:rPr>
              <a:t>Save the exact structure in force today, in one click</a:t>
            </a:r>
            <a:endParaRPr lang="en-US" sz="3200" dirty="0"/>
          </a:p>
        </p:txBody>
      </p:sp>
      <p:sp>
        <p:nvSpPr>
          <p:cNvPr id="6" name="Text 3"/>
          <p:cNvSpPr txBox="1"/>
          <p:nvPr/>
        </p:nvSpPr>
        <p:spPr>
          <a:xfrm>
            <a:off x="685800" y="2377440"/>
            <a:ext cx="1645920" cy="548640"/>
          </a:xfrm>
          <a:prstGeom prst="rect">
            <a:avLst/>
          </a:prstGeom>
          <a:noFill/>
          <a:ln/>
        </p:spPr>
        <p:txBody>
          <a:bodyPr wrap="square" lIns="0" tIns="0" rIns="0" bIns="0" rtlCol="0" anchor="t"/>
          <a:lstStyle/>
          <a:p>
            <a:pPr marL="0" indent="0">
              <a:buNone/>
            </a:pPr>
            <a:r>
              <a:rPr lang="en-US" sz="2400" b="1" dirty="0">
                <a:solidFill>
                  <a:srgbClr val="E0B564"/>
                </a:solidFill>
                <a:latin typeface="Inter 18pt" pitchFamily="34" charset="0"/>
                <a:ea typeface="Inter 18pt" pitchFamily="34" charset="-122"/>
                <a:cs typeface="Inter 18pt" pitchFamily="34" charset="-120"/>
              </a:rPr>
              <a:t>&lt; 1 MB</a:t>
            </a:r>
            <a:endParaRPr lang="en-US" sz="2400" dirty="0"/>
          </a:p>
        </p:txBody>
      </p:sp>
      <p:sp>
        <p:nvSpPr>
          <p:cNvPr id="7" name="Text 4"/>
          <p:cNvSpPr txBox="1"/>
          <p:nvPr/>
        </p:nvSpPr>
        <p:spPr>
          <a:xfrm>
            <a:off x="2423160" y="2487168"/>
            <a:ext cx="2627071" cy="457200"/>
          </a:xfrm>
          <a:prstGeom prst="rect">
            <a:avLst/>
          </a:prstGeom>
          <a:noFill/>
          <a:ln/>
        </p:spPr>
        <p:txBody>
          <a:bodyPr wrap="square" lIns="0" tIns="0" rIns="0" bIns="0" rtlCol="0" anchor="t"/>
          <a:lstStyle/>
          <a:p>
            <a:pPr marL="0" indent="0">
              <a:lnSpc>
                <a:spcPct val="115000"/>
              </a:lnSpc>
              <a:buNone/>
            </a:pPr>
            <a:r>
              <a:rPr lang="en-US" sz="1200" dirty="0">
                <a:solidFill>
                  <a:srgbClr val="F0EDE6"/>
                </a:solidFill>
                <a:latin typeface="Inter 18pt" pitchFamily="34" charset="0"/>
                <a:ea typeface="Inter 18pt" pitchFamily="34" charset="-122"/>
                <a:cs typeface="Inter 18pt" pitchFamily="34" charset="-120"/>
              </a:rPr>
              <a:t>of storage, even for an enterprise group</a:t>
            </a:r>
            <a:endParaRPr lang="en-US" sz="1200" dirty="0"/>
          </a:p>
        </p:txBody>
      </p:sp>
      <p:sp>
        <p:nvSpPr>
          <p:cNvPr id="8" name="Text 5"/>
          <p:cNvSpPr txBox="1"/>
          <p:nvPr/>
        </p:nvSpPr>
        <p:spPr>
          <a:xfrm>
            <a:off x="685800" y="3090672"/>
            <a:ext cx="1645920" cy="548640"/>
          </a:xfrm>
          <a:prstGeom prst="rect">
            <a:avLst/>
          </a:prstGeom>
          <a:noFill/>
          <a:ln/>
        </p:spPr>
        <p:txBody>
          <a:bodyPr wrap="square" lIns="0" tIns="0" rIns="0" bIns="0" rtlCol="0" anchor="t"/>
          <a:lstStyle/>
          <a:p>
            <a:pPr marL="0" indent="0">
              <a:buNone/>
            </a:pPr>
            <a:r>
              <a:rPr lang="en-US" sz="2400" b="1" dirty="0">
                <a:solidFill>
                  <a:srgbClr val="E0B564"/>
                </a:solidFill>
                <a:latin typeface="Inter 18pt" pitchFamily="34" charset="0"/>
                <a:ea typeface="Inter 18pt" pitchFamily="34" charset="-122"/>
                <a:cs typeface="Inter 18pt" pitchFamily="34" charset="-120"/>
              </a:rPr>
              <a:t>0</a:t>
            </a:r>
            <a:endParaRPr lang="en-US" sz="2400" dirty="0"/>
          </a:p>
        </p:txBody>
      </p:sp>
      <p:sp>
        <p:nvSpPr>
          <p:cNvPr id="9" name="Text 6"/>
          <p:cNvSpPr txBox="1"/>
          <p:nvPr/>
        </p:nvSpPr>
        <p:spPr>
          <a:xfrm>
            <a:off x="2423160" y="3200400"/>
            <a:ext cx="2627071" cy="457200"/>
          </a:xfrm>
          <a:prstGeom prst="rect">
            <a:avLst/>
          </a:prstGeom>
          <a:noFill/>
          <a:ln/>
        </p:spPr>
        <p:txBody>
          <a:bodyPr wrap="square" lIns="0" tIns="0" rIns="0" bIns="0" rtlCol="0" anchor="t"/>
          <a:lstStyle/>
          <a:p>
            <a:pPr marL="0" indent="0">
              <a:lnSpc>
                <a:spcPct val="115000"/>
              </a:lnSpc>
              <a:buNone/>
            </a:pPr>
            <a:r>
              <a:rPr lang="en-US" sz="1200" dirty="0">
                <a:solidFill>
                  <a:srgbClr val="F0EDE6"/>
                </a:solidFill>
                <a:latin typeface="Inter 18pt" pitchFamily="34" charset="0"/>
                <a:ea typeface="Inter 18pt" pitchFamily="34" charset="-122"/>
                <a:cs typeface="Inter 18pt" pitchFamily="34" charset="-120"/>
              </a:rPr>
              <a:t>data held and no processing load while dormant</a:t>
            </a:r>
            <a:endParaRPr lang="en-US" sz="1200" dirty="0"/>
          </a:p>
        </p:txBody>
      </p:sp>
      <p:sp>
        <p:nvSpPr>
          <p:cNvPr id="10" name="Text 7"/>
          <p:cNvSpPr txBox="1"/>
          <p:nvPr/>
        </p:nvSpPr>
        <p:spPr>
          <a:xfrm>
            <a:off x="685800" y="3803904"/>
            <a:ext cx="1645920" cy="548640"/>
          </a:xfrm>
          <a:prstGeom prst="rect">
            <a:avLst/>
          </a:prstGeom>
          <a:noFill/>
          <a:ln/>
        </p:spPr>
        <p:txBody>
          <a:bodyPr wrap="square" lIns="0" tIns="0" rIns="0" bIns="0" rtlCol="0" anchor="t"/>
          <a:lstStyle/>
          <a:p>
            <a:pPr marL="0" indent="0">
              <a:buNone/>
            </a:pPr>
            <a:r>
              <a:rPr lang="en-US" sz="2400" b="1" dirty="0">
                <a:solidFill>
                  <a:srgbClr val="E0B564"/>
                </a:solidFill>
                <a:latin typeface="Inter 18pt" pitchFamily="34" charset="0"/>
                <a:ea typeface="Inter 18pt" pitchFamily="34" charset="-122"/>
                <a:cs typeface="Inter 18pt" pitchFamily="34" charset="-120"/>
              </a:rPr>
              <a:t>Locked</a:t>
            </a:r>
            <a:endParaRPr lang="en-US" sz="2400" dirty="0"/>
          </a:p>
        </p:txBody>
      </p:sp>
      <p:sp>
        <p:nvSpPr>
          <p:cNvPr id="11" name="Text 8"/>
          <p:cNvSpPr txBox="1"/>
          <p:nvPr/>
        </p:nvSpPr>
        <p:spPr>
          <a:xfrm>
            <a:off x="2423160" y="3913632"/>
            <a:ext cx="2627071" cy="457200"/>
          </a:xfrm>
          <a:prstGeom prst="rect">
            <a:avLst/>
          </a:prstGeom>
          <a:noFill/>
          <a:ln/>
        </p:spPr>
        <p:txBody>
          <a:bodyPr wrap="square" lIns="0" tIns="0" rIns="0" bIns="0" rtlCol="0" anchor="t"/>
          <a:lstStyle/>
          <a:p>
            <a:pPr marL="0" indent="0">
              <a:lnSpc>
                <a:spcPct val="115000"/>
              </a:lnSpc>
              <a:buNone/>
            </a:pPr>
            <a:r>
              <a:rPr lang="en-US" sz="1200" dirty="0">
                <a:solidFill>
                  <a:srgbClr val="F0EDE6"/>
                </a:solidFill>
                <a:latin typeface="Inter 18pt" pitchFamily="34" charset="0"/>
                <a:ea typeface="Inter 18pt" pitchFamily="34" charset="-122"/>
                <a:cs typeface="Inter 18pt" pitchFamily="34" charset="-120"/>
              </a:rPr>
              <a:t>cannot be amended after creation, only deleted</a:t>
            </a:r>
            <a:endParaRPr lang="en-US" sz="1200" dirty="0"/>
          </a:p>
        </p:txBody>
      </p:sp>
      <p:sp>
        <p:nvSpPr>
          <p:cNvPr id="12" name="Text 9"/>
          <p:cNvSpPr txBox="1"/>
          <p:nvPr/>
        </p:nvSpPr>
        <p:spPr>
          <a:xfrm>
            <a:off x="685800" y="4526280"/>
            <a:ext cx="4364431" cy="1097280"/>
          </a:xfrm>
          <a:prstGeom prst="rect">
            <a:avLst/>
          </a:prstGeom>
          <a:noFill/>
          <a:ln/>
        </p:spPr>
        <p:txBody>
          <a:bodyPr wrap="square" lIns="0" tIns="0" rIns="0" bIns="0" rtlCol="0" anchor="t"/>
          <a:lstStyle/>
          <a:p>
            <a:pPr marL="0" indent="0">
              <a:lnSpc>
                <a:spcPct val="125000"/>
              </a:lnSpc>
              <a:buNone/>
            </a:pPr>
            <a:r>
              <a:rPr lang="en-US" sz="1150" dirty="0">
                <a:solidFill>
                  <a:srgbClr val="A8A399"/>
                </a:solidFill>
                <a:latin typeface="Inter 18pt" pitchFamily="34" charset="0"/>
                <a:ea typeface="Inter 18pt" pitchFamily="34" charset="-122"/>
                <a:cs typeface="Inter 18pt" pitchFamily="34" charset="-120"/>
              </a:rPr>
              <a:t>Months or years later, allocate the years and activate it. The figures rebuild from retained ledger data exactly as they were reported at the time, then clear down again when you are done.</a:t>
            </a:r>
            <a:endParaRPr lang="en-US" sz="1150" dirty="0"/>
          </a:p>
        </p:txBody>
      </p:sp>
      <p:sp>
        <p:nvSpPr>
          <p:cNvPr id="13" name="Text 10"/>
          <p:cNvSpPr txBox="1"/>
          <p:nvPr/>
        </p:nvSpPr>
        <p:spPr>
          <a:xfrm>
            <a:off x="685800" y="5715000"/>
            <a:ext cx="4364431" cy="502920"/>
          </a:xfrm>
          <a:prstGeom prst="rect">
            <a:avLst/>
          </a:prstGeom>
          <a:noFill/>
          <a:ln/>
        </p:spPr>
        <p:txBody>
          <a:bodyPr wrap="square" lIns="0" tIns="0" rIns="0" bIns="0" rtlCol="0" anchor="t"/>
          <a:lstStyle/>
          <a:p>
            <a:pPr marL="0" indent="0">
              <a:lnSpc>
                <a:spcPct val="120000"/>
              </a:lnSpc>
              <a:buNone/>
            </a:pPr>
            <a:r>
              <a:rPr lang="en-US" sz="1050" i="1" dirty="0">
                <a:solidFill>
                  <a:srgbClr val="E0B564"/>
                </a:solidFill>
                <a:latin typeface="Inter 18pt" pitchFamily="34" charset="0"/>
                <a:ea typeface="Inter 18pt" pitchFamily="34" charset="-122"/>
                <a:cs typeface="Inter 18pt" pitchFamily="34" charset="-120"/>
              </a:rPr>
              <a:t>Preserve as often as you like - before a merger, a disposal, a year end. Additional structures are never charged for.</a:t>
            </a:r>
            <a:endParaRPr lang="en-US" sz="1050" dirty="0"/>
          </a:p>
        </p:txBody>
      </p:sp>
      <p:sp>
        <p:nvSpPr>
          <p:cNvPr id="14" name="Text 11"/>
          <p:cNvSpPr txBox="1"/>
          <p:nvPr/>
        </p:nvSpPr>
        <p:spPr>
          <a:xfrm>
            <a:off x="685800" y="6400800"/>
            <a:ext cx="3657600" cy="228600"/>
          </a:xfrm>
          <a:prstGeom prst="rect">
            <a:avLst/>
          </a:prstGeom>
          <a:noFill/>
          <a:ln/>
        </p:spPr>
        <p:txBody>
          <a:bodyPr wrap="square" lIns="0" tIns="0" rIns="0" bIns="0" rtlCol="0" anchor="t"/>
          <a:lstStyle/>
          <a:p>
            <a:pPr marL="0" indent="0">
              <a:buNone/>
            </a:pPr>
            <a:r>
              <a:rPr lang="en-US" sz="900" b="1" kern="0" spc="200" dirty="0">
                <a:solidFill>
                  <a:srgbClr val="F0EDE6"/>
                </a:solidFill>
                <a:latin typeface="Inter 18pt" pitchFamily="34" charset="0"/>
                <a:ea typeface="Inter 18pt" pitchFamily="34" charset="-122"/>
                <a:cs typeface="Inter 18pt" pitchFamily="34" charset="-120"/>
              </a:rPr>
              <a:t>WEVO</a:t>
            </a:r>
            <a:r>
              <a:rPr lang="en-US" sz="900" dirty="0">
                <a:solidFill>
                  <a:srgbClr val="6E6A63"/>
                </a:solidFill>
                <a:latin typeface="Inter 18pt" pitchFamily="34" charset="0"/>
                <a:ea typeface="Inter 18pt" pitchFamily="34" charset="-122"/>
                <a:cs typeface="Inter 18pt" pitchFamily="34" charset="-120"/>
              </a:rPr>
              <a:t>  GL Analytics</a:t>
            </a:r>
            <a:endParaRPr lang="en-US" sz="900" dirty="0"/>
          </a:p>
        </p:txBody>
      </p:sp>
      <p:sp>
        <p:nvSpPr>
          <p:cNvPr id="15" name="Text 12"/>
          <p:cNvSpPr txBox="1"/>
          <p:nvPr/>
        </p:nvSpPr>
        <p:spPr>
          <a:xfrm>
            <a:off x="10591495" y="6400800"/>
            <a:ext cx="914400" cy="228600"/>
          </a:xfrm>
          <a:prstGeom prst="rect">
            <a:avLst/>
          </a:prstGeom>
          <a:noFill/>
          <a:ln/>
        </p:spPr>
        <p:txBody>
          <a:bodyPr wrap="square" lIns="0" tIns="0" rIns="0" bIns="0" rtlCol="0" anchor="t"/>
          <a:lstStyle/>
          <a:p>
            <a:pPr marL="0" indent="0" algn="r">
              <a:buNone/>
            </a:pPr>
            <a:r>
              <a:rPr lang="en-US" sz="900" dirty="0">
                <a:solidFill>
                  <a:srgbClr val="6E6A63"/>
                </a:solidFill>
                <a:latin typeface="Inter 18pt" pitchFamily="34" charset="0"/>
                <a:ea typeface="Inter 18pt" pitchFamily="34" charset="-122"/>
                <a:cs typeface="Inter 18pt" pitchFamily="34" charset="-120"/>
              </a:rPr>
              <a:t>09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0B0D"/>
        </a:solidFill>
        <a:effectLst/>
      </p:bgPr>
    </p:bg>
    <p:spTree>
      <p:nvGrpSpPr>
        <p:cNvPr id="1" name=""/>
        <p:cNvGrpSpPr/>
        <p:nvPr/>
      </p:nvGrpSpPr>
      <p:grpSpPr>
        <a:xfrm>
          <a:off x="0" y="0"/>
          <a:ext cx="0" cy="0"/>
          <a:chOff x="0" y="0"/>
          <a:chExt cx="0" cy="0"/>
        </a:xfrm>
      </p:grpSpPr>
      <p:sp>
        <p:nvSpPr>
          <p:cNvPr id="2" name="Text 0"/>
          <p:cNvSpPr txBox="1"/>
          <p:nvPr/>
        </p:nvSpPr>
        <p:spPr>
          <a:xfrm>
            <a:off x="685800" y="566928"/>
            <a:ext cx="9144000" cy="274320"/>
          </a:xfrm>
          <a:prstGeom prst="rect">
            <a:avLst/>
          </a:prstGeom>
          <a:noFill/>
          <a:ln/>
        </p:spPr>
        <p:txBody>
          <a:bodyPr wrap="square" lIns="0" tIns="0" rIns="0" bIns="0" rtlCol="0" anchor="t"/>
          <a:lstStyle/>
          <a:p>
            <a:pPr marL="0" indent="0">
              <a:buNone/>
            </a:pPr>
            <a:r>
              <a:rPr lang="en-US" sz="1050" b="1" kern="0" spc="300" dirty="0">
                <a:solidFill>
                  <a:srgbClr val="C8922A"/>
                </a:solidFill>
                <a:latin typeface="Inter 18pt" pitchFamily="34" charset="0"/>
                <a:ea typeface="Inter 18pt" pitchFamily="34" charset="-122"/>
                <a:cs typeface="Inter 18pt" pitchFamily="34" charset="-120"/>
              </a:rPr>
              <a:t>AI-READY DATA</a:t>
            </a:r>
            <a:endParaRPr lang="en-US" sz="1050" dirty="0"/>
          </a:p>
        </p:txBody>
      </p:sp>
      <p:sp>
        <p:nvSpPr>
          <p:cNvPr id="3" name="Text 1"/>
          <p:cNvSpPr txBox="1"/>
          <p:nvPr/>
        </p:nvSpPr>
        <p:spPr>
          <a:xfrm>
            <a:off x="685800" y="868680"/>
            <a:ext cx="10789920" cy="914400"/>
          </a:xfrm>
          <a:prstGeom prst="rect">
            <a:avLst/>
          </a:prstGeom>
          <a:noFill/>
          <a:ln/>
        </p:spPr>
        <p:txBody>
          <a:bodyPr wrap="square" lIns="0" tIns="0" rIns="0" bIns="0" rtlCol="0" anchor="t"/>
          <a:lstStyle/>
          <a:p>
            <a:pPr marL="0" indent="0">
              <a:lnSpc>
                <a:spcPct val="95000"/>
              </a:lnSpc>
              <a:buNone/>
            </a:pPr>
            <a:r>
              <a:rPr lang="en-US" sz="3400" dirty="0">
                <a:solidFill>
                  <a:srgbClr val="F0EDE6"/>
                </a:solidFill>
                <a:latin typeface="Cormorant Garamond SemiBold" pitchFamily="34" charset="0"/>
                <a:ea typeface="Cormorant Garamond SemiBold" pitchFamily="34" charset="-122"/>
                <a:cs typeface="Cormorant Garamond SemiBold" pitchFamily="34" charset="-120"/>
              </a:rPr>
              <a:t>A history of the figures that matter, collected while you work</a:t>
            </a:r>
            <a:endParaRPr lang="en-US" sz="3400" dirty="0"/>
          </a:p>
        </p:txBody>
      </p:sp>
      <p:sp>
        <p:nvSpPr>
          <p:cNvPr id="4" name="Text 2"/>
          <p:cNvSpPr txBox="1"/>
          <p:nvPr/>
        </p:nvSpPr>
        <p:spPr>
          <a:xfrm>
            <a:off x="685800" y="1965960"/>
            <a:ext cx="731520" cy="548640"/>
          </a:xfrm>
          <a:prstGeom prst="rect">
            <a:avLst/>
          </a:prstGeom>
          <a:noFill/>
          <a:ln/>
        </p:spPr>
        <p:txBody>
          <a:bodyPr wrap="square" lIns="0" tIns="0" rIns="0" bIns="0" rtlCol="0" anchor="t"/>
          <a:lstStyle/>
          <a:p>
            <a:pPr marL="0" indent="0">
              <a:buNone/>
            </a:pPr>
            <a:r>
              <a:rPr lang="en-US" sz="3000" i="1" dirty="0">
                <a:solidFill>
                  <a:srgbClr val="C8922A"/>
                </a:solidFill>
                <a:latin typeface="Cormorant Garamond" pitchFamily="34" charset="0"/>
                <a:ea typeface="Cormorant Garamond" pitchFamily="34" charset="-122"/>
                <a:cs typeface="Cormorant Garamond" pitchFamily="34" charset="-120"/>
              </a:rPr>
              <a:t>01</a:t>
            </a:r>
            <a:endParaRPr lang="en-US" sz="3000" dirty="0"/>
          </a:p>
        </p:txBody>
      </p:sp>
      <p:sp>
        <p:nvSpPr>
          <p:cNvPr id="5" name="Text 3"/>
          <p:cNvSpPr txBox="1"/>
          <p:nvPr/>
        </p:nvSpPr>
        <p:spPr>
          <a:xfrm>
            <a:off x="1463040" y="2011680"/>
            <a:ext cx="4572000" cy="320040"/>
          </a:xfrm>
          <a:prstGeom prst="rect">
            <a:avLst/>
          </a:prstGeom>
          <a:noFill/>
          <a:ln/>
        </p:spPr>
        <p:txBody>
          <a:bodyPr wrap="square" lIns="0" tIns="0" rIns="0" bIns="0" rtlCol="0" anchor="t"/>
          <a:lstStyle/>
          <a:p>
            <a:pPr marL="0" indent="0">
              <a:buNone/>
            </a:pPr>
            <a:r>
              <a:rPr lang="en-US" sz="1450" b="1" dirty="0">
                <a:solidFill>
                  <a:srgbClr val="F0EDE6"/>
                </a:solidFill>
                <a:latin typeface="Inter 18pt" pitchFamily="34" charset="0"/>
                <a:ea typeface="Inter 18pt" pitchFamily="34" charset="-122"/>
                <a:cs typeface="Inter 18pt" pitchFamily="34" charset="-120"/>
              </a:rPr>
              <a:t>Choose what to watch</a:t>
            </a:r>
            <a:endParaRPr lang="en-US" sz="1450" dirty="0"/>
          </a:p>
        </p:txBody>
      </p:sp>
      <p:sp>
        <p:nvSpPr>
          <p:cNvPr id="6" name="Text 4"/>
          <p:cNvSpPr txBox="1"/>
          <p:nvPr/>
        </p:nvSpPr>
        <p:spPr>
          <a:xfrm>
            <a:off x="1463040" y="2359152"/>
            <a:ext cx="4572000" cy="868680"/>
          </a:xfrm>
          <a:prstGeom prst="rect">
            <a:avLst/>
          </a:prstGeom>
          <a:noFill/>
          <a:ln/>
        </p:spPr>
        <p:txBody>
          <a:bodyPr wrap="square" lIns="0" tIns="0" rIns="0" bIns="0" rtlCol="0" anchor="t"/>
          <a:lstStyle/>
          <a:p>
            <a:pPr marL="0" indent="0">
              <a:lnSpc>
                <a:spcPct val="125000"/>
              </a:lnSpc>
              <a:buNone/>
            </a:pPr>
            <a:r>
              <a:rPr lang="en-US" sz="1150" dirty="0">
                <a:solidFill>
                  <a:srgbClr val="A8A399"/>
                </a:solidFill>
                <a:latin typeface="Inter 18pt" pitchFamily="34" charset="0"/>
                <a:ea typeface="Inter 18pt" pitchFamily="34" charset="-122"/>
                <a:cs typeface="Inter 18pt" pitchFamily="34" charset="-120"/>
              </a:rPr>
              <a:t>An administrator clicks the watchlist icon on any organisation and account pair - a division's revenue, a suspense account, an intercompany balance.</a:t>
            </a:r>
            <a:endParaRPr lang="en-US" sz="1150" dirty="0"/>
          </a:p>
        </p:txBody>
      </p:sp>
      <p:sp>
        <p:nvSpPr>
          <p:cNvPr id="7" name="Text 5"/>
          <p:cNvSpPr txBox="1"/>
          <p:nvPr/>
        </p:nvSpPr>
        <p:spPr>
          <a:xfrm>
            <a:off x="685800" y="3200400"/>
            <a:ext cx="731520" cy="548640"/>
          </a:xfrm>
          <a:prstGeom prst="rect">
            <a:avLst/>
          </a:prstGeom>
          <a:noFill/>
          <a:ln/>
        </p:spPr>
        <p:txBody>
          <a:bodyPr wrap="square" lIns="0" tIns="0" rIns="0" bIns="0" rtlCol="0" anchor="t"/>
          <a:lstStyle/>
          <a:p>
            <a:pPr marL="0" indent="0">
              <a:buNone/>
            </a:pPr>
            <a:r>
              <a:rPr lang="en-US" sz="3000" i="1" dirty="0">
                <a:solidFill>
                  <a:srgbClr val="C8922A"/>
                </a:solidFill>
                <a:latin typeface="Cormorant Garamond" pitchFamily="34" charset="0"/>
                <a:ea typeface="Cormorant Garamond" pitchFamily="34" charset="-122"/>
                <a:cs typeface="Cormorant Garamond" pitchFamily="34" charset="-120"/>
              </a:rPr>
              <a:t>02</a:t>
            </a:r>
            <a:endParaRPr lang="en-US" sz="3000" dirty="0"/>
          </a:p>
        </p:txBody>
      </p:sp>
      <p:sp>
        <p:nvSpPr>
          <p:cNvPr id="8" name="Text 6"/>
          <p:cNvSpPr txBox="1"/>
          <p:nvPr/>
        </p:nvSpPr>
        <p:spPr>
          <a:xfrm>
            <a:off x="1463040" y="3246120"/>
            <a:ext cx="4572000" cy="320040"/>
          </a:xfrm>
          <a:prstGeom prst="rect">
            <a:avLst/>
          </a:prstGeom>
          <a:noFill/>
          <a:ln/>
        </p:spPr>
        <p:txBody>
          <a:bodyPr wrap="square" lIns="0" tIns="0" rIns="0" bIns="0" rtlCol="0" anchor="t"/>
          <a:lstStyle/>
          <a:p>
            <a:pPr marL="0" indent="0">
              <a:buNone/>
            </a:pPr>
            <a:r>
              <a:rPr lang="en-US" sz="1450" b="1" dirty="0">
                <a:solidFill>
                  <a:srgbClr val="F0EDE6"/>
                </a:solidFill>
                <a:latin typeface="Inter 18pt" pitchFamily="34" charset="0"/>
                <a:ea typeface="Inter 18pt" pitchFamily="34" charset="-122"/>
                <a:cs typeface="Inter 18pt" pitchFamily="34" charset="-120"/>
              </a:rPr>
              <a:t>Every update captures it</a:t>
            </a:r>
            <a:endParaRPr lang="en-US" sz="1450" dirty="0"/>
          </a:p>
        </p:txBody>
      </p:sp>
      <p:sp>
        <p:nvSpPr>
          <p:cNvPr id="9" name="Text 7"/>
          <p:cNvSpPr txBox="1"/>
          <p:nvPr/>
        </p:nvSpPr>
        <p:spPr>
          <a:xfrm>
            <a:off x="1463040" y="3593592"/>
            <a:ext cx="4572000" cy="868680"/>
          </a:xfrm>
          <a:prstGeom prst="rect">
            <a:avLst/>
          </a:prstGeom>
          <a:noFill/>
          <a:ln/>
        </p:spPr>
        <p:txBody>
          <a:bodyPr wrap="square" lIns="0" tIns="0" rIns="0" bIns="0" rtlCol="0" anchor="t"/>
          <a:lstStyle/>
          <a:p>
            <a:pPr marL="0" indent="0">
              <a:lnSpc>
                <a:spcPct val="125000"/>
              </a:lnSpc>
              <a:buNone/>
            </a:pPr>
            <a:r>
              <a:rPr lang="en-US" sz="1150" dirty="0">
                <a:solidFill>
                  <a:srgbClr val="A8A399"/>
                </a:solidFill>
                <a:latin typeface="Inter 18pt" pitchFamily="34" charset="0"/>
                <a:ea typeface="Inter 18pt" pitchFamily="34" charset="-122"/>
                <a:cs typeface="Inter 18pt" pitchFamily="34" charset="-120"/>
              </a:rPr>
              <a:t>On each update that touches the pair - in practice every 15 to 30 minutes - Wevo writes a time-stamped snapshot of its movements and balances, in every defined currency.</a:t>
            </a:r>
            <a:endParaRPr lang="en-US" sz="1150" dirty="0"/>
          </a:p>
        </p:txBody>
      </p:sp>
      <p:sp>
        <p:nvSpPr>
          <p:cNvPr id="10" name="Text 8"/>
          <p:cNvSpPr txBox="1"/>
          <p:nvPr/>
        </p:nvSpPr>
        <p:spPr>
          <a:xfrm>
            <a:off x="685800" y="4434840"/>
            <a:ext cx="731520" cy="548640"/>
          </a:xfrm>
          <a:prstGeom prst="rect">
            <a:avLst/>
          </a:prstGeom>
          <a:noFill/>
          <a:ln/>
        </p:spPr>
        <p:txBody>
          <a:bodyPr wrap="square" lIns="0" tIns="0" rIns="0" bIns="0" rtlCol="0" anchor="t"/>
          <a:lstStyle/>
          <a:p>
            <a:pPr marL="0" indent="0">
              <a:buNone/>
            </a:pPr>
            <a:r>
              <a:rPr lang="en-US" sz="3000" i="1" dirty="0">
                <a:solidFill>
                  <a:srgbClr val="C8922A"/>
                </a:solidFill>
                <a:latin typeface="Cormorant Garamond" pitchFamily="34" charset="0"/>
                <a:ea typeface="Cormorant Garamond" pitchFamily="34" charset="-122"/>
                <a:cs typeface="Cormorant Garamond" pitchFamily="34" charset="-120"/>
              </a:rPr>
              <a:t>03</a:t>
            </a:r>
            <a:endParaRPr lang="en-US" sz="3000" dirty="0"/>
          </a:p>
        </p:txBody>
      </p:sp>
      <p:sp>
        <p:nvSpPr>
          <p:cNvPr id="11" name="Text 9"/>
          <p:cNvSpPr txBox="1"/>
          <p:nvPr/>
        </p:nvSpPr>
        <p:spPr>
          <a:xfrm>
            <a:off x="1463040" y="4480560"/>
            <a:ext cx="4572000" cy="320040"/>
          </a:xfrm>
          <a:prstGeom prst="rect">
            <a:avLst/>
          </a:prstGeom>
          <a:noFill/>
          <a:ln/>
        </p:spPr>
        <p:txBody>
          <a:bodyPr wrap="square" lIns="0" tIns="0" rIns="0" bIns="0" rtlCol="0" anchor="t"/>
          <a:lstStyle/>
          <a:p>
            <a:pPr marL="0" indent="0">
              <a:buNone/>
            </a:pPr>
            <a:r>
              <a:rPr lang="en-US" sz="1450" b="1" dirty="0">
                <a:solidFill>
                  <a:srgbClr val="F0EDE6"/>
                </a:solidFill>
                <a:latin typeface="Inter 18pt" pitchFamily="34" charset="0"/>
                <a:ea typeface="Inter 18pt" pitchFamily="34" charset="-122"/>
                <a:cs typeface="Inter 18pt" pitchFamily="34" charset="-120"/>
              </a:rPr>
              <a:t>It lands in a database table</a:t>
            </a:r>
            <a:endParaRPr lang="en-US" sz="1450" dirty="0"/>
          </a:p>
        </p:txBody>
      </p:sp>
      <p:sp>
        <p:nvSpPr>
          <p:cNvPr id="12" name="Text 10"/>
          <p:cNvSpPr txBox="1"/>
          <p:nvPr/>
        </p:nvSpPr>
        <p:spPr>
          <a:xfrm>
            <a:off x="1463040" y="4828032"/>
            <a:ext cx="4572000" cy="868680"/>
          </a:xfrm>
          <a:prstGeom prst="rect">
            <a:avLst/>
          </a:prstGeom>
          <a:noFill/>
          <a:ln/>
        </p:spPr>
        <p:txBody>
          <a:bodyPr wrap="square" lIns="0" tIns="0" rIns="0" bIns="0" rtlCol="0" anchor="t"/>
          <a:lstStyle/>
          <a:p>
            <a:pPr marL="0" indent="0">
              <a:lnSpc>
                <a:spcPct val="125000"/>
              </a:lnSpc>
              <a:buNone/>
            </a:pPr>
            <a:r>
              <a:rPr lang="en-US" sz="1150" dirty="0">
                <a:solidFill>
                  <a:srgbClr val="A8A399"/>
                </a:solidFill>
                <a:latin typeface="Inter 18pt" pitchFamily="34" charset="0"/>
                <a:ea typeface="Inter 18pt" pitchFamily="34" charset="-122"/>
                <a:cs typeface="Inter 18pt" pitchFamily="34" charset="-120"/>
              </a:rPr>
              <a:t>Ready to query with any tool you already use: your BI platform, your data science team, or an AI service of your choice.</a:t>
            </a:r>
            <a:endParaRPr lang="en-US" sz="1150" dirty="0"/>
          </a:p>
        </p:txBody>
      </p:sp>
      <p:sp>
        <p:nvSpPr>
          <p:cNvPr id="13" name="Shape 11"/>
          <p:cNvSpPr/>
          <p:nvPr/>
        </p:nvSpPr>
        <p:spPr>
          <a:xfrm>
            <a:off x="6300216" y="2002536"/>
            <a:ext cx="5205679" cy="1383716"/>
          </a:xfrm>
          <a:prstGeom prst="roundRect">
            <a:avLst>
              <a:gd name="adj" fmla="val 5287"/>
            </a:avLst>
          </a:prstGeom>
          <a:solidFill>
            <a:srgbClr val="FFFFFF"/>
          </a:solidFill>
          <a:ln w="9525">
            <a:solidFill>
              <a:srgbClr val="3A3F47"/>
            </a:solidFill>
            <a:prstDash val="solid"/>
          </a:ln>
          <a:effectLst>
            <a:outerShdw blurRad="228600" dist="76200" dir="5400000" algn="bl" rotWithShape="0">
              <a:srgbClr val="000000">
                <a:alpha val="45000"/>
              </a:srgbClr>
            </a:outerShdw>
          </a:effectLst>
        </p:spPr>
      </p:sp>
      <p:pic>
        <p:nvPicPr>
          <p:cNvPr id="14" name="Image 0" descr="preencoded.png"/>
          <p:cNvPicPr>
            <a:picLocks noChangeAspect="1"/>
          </p:cNvPicPr>
          <p:nvPr/>
        </p:nvPicPr>
        <p:blipFill>
          <a:blip r:embed="rId3"/>
          <a:stretch>
            <a:fillRect/>
          </a:stretch>
        </p:blipFill>
        <p:spPr>
          <a:xfrm>
            <a:off x="6355080" y="2057400"/>
            <a:ext cx="5095951" cy="1273988"/>
          </a:xfrm>
          <a:prstGeom prst="rect">
            <a:avLst/>
          </a:prstGeom>
        </p:spPr>
      </p:pic>
      <p:sp>
        <p:nvSpPr>
          <p:cNvPr id="15" name="Text 12"/>
          <p:cNvSpPr txBox="1"/>
          <p:nvPr/>
        </p:nvSpPr>
        <p:spPr>
          <a:xfrm>
            <a:off x="6355080" y="3468548"/>
            <a:ext cx="5095951" cy="274320"/>
          </a:xfrm>
          <a:prstGeom prst="rect">
            <a:avLst/>
          </a:prstGeom>
          <a:noFill/>
          <a:ln/>
        </p:spPr>
        <p:txBody>
          <a:bodyPr wrap="square" lIns="0" tIns="0" rIns="0" bIns="0" rtlCol="0" anchor="t"/>
          <a:lstStyle/>
          <a:p>
            <a:pPr marL="0" indent="0">
              <a:buNone/>
            </a:pPr>
            <a:r>
              <a:rPr lang="en-US" sz="1000" i="1" dirty="0">
                <a:solidFill>
                  <a:srgbClr val="6E6A63"/>
                </a:solidFill>
                <a:latin typeface="Inter 18pt" pitchFamily="34" charset="0"/>
                <a:ea typeface="Inter 18pt" pitchFamily="34" charset="-122"/>
                <a:cs typeface="Inter 18pt" pitchFamily="34" charset="-120"/>
              </a:rPr>
              <a:t>The watchlist button, shown to administrators during ordinary drill-down.</a:t>
            </a:r>
            <a:endParaRPr lang="en-US" sz="1000" dirty="0"/>
          </a:p>
        </p:txBody>
      </p:sp>
      <p:sp>
        <p:nvSpPr>
          <p:cNvPr id="16" name="Shape 13"/>
          <p:cNvSpPr/>
          <p:nvPr/>
        </p:nvSpPr>
        <p:spPr>
          <a:xfrm>
            <a:off x="6300216" y="3971468"/>
            <a:ext cx="5205679" cy="1874520"/>
          </a:xfrm>
          <a:prstGeom prst="roundRect">
            <a:avLst>
              <a:gd name="adj" fmla="val 4878"/>
            </a:avLst>
          </a:prstGeom>
          <a:solidFill>
            <a:srgbClr val="171A1F"/>
          </a:solidFill>
          <a:ln w="9525">
            <a:solidFill>
              <a:srgbClr val="C8922A"/>
            </a:solidFill>
            <a:prstDash val="solid"/>
          </a:ln>
        </p:spPr>
      </p:sp>
      <p:sp>
        <p:nvSpPr>
          <p:cNvPr id="17" name="Text 14"/>
          <p:cNvSpPr txBox="1"/>
          <p:nvPr/>
        </p:nvSpPr>
        <p:spPr>
          <a:xfrm>
            <a:off x="6583680" y="4172636"/>
            <a:ext cx="1371600" cy="822960"/>
          </a:xfrm>
          <a:prstGeom prst="rect">
            <a:avLst/>
          </a:prstGeom>
          <a:noFill/>
          <a:ln/>
        </p:spPr>
        <p:txBody>
          <a:bodyPr wrap="square" lIns="0" tIns="0" rIns="0" bIns="0" rtlCol="0" anchor="t"/>
          <a:lstStyle/>
          <a:p>
            <a:pPr marL="0" indent="0">
              <a:buNone/>
            </a:pPr>
            <a:r>
              <a:rPr lang="en-US" sz="5000" b="1" dirty="0">
                <a:solidFill>
                  <a:srgbClr val="E0B564"/>
                </a:solidFill>
                <a:latin typeface="Inter 18pt" pitchFamily="34" charset="0"/>
                <a:ea typeface="Inter 18pt" pitchFamily="34" charset="-122"/>
                <a:cs typeface="Inter 18pt" pitchFamily="34" charset="-120"/>
              </a:rPr>
              <a:t>34</a:t>
            </a:r>
            <a:endParaRPr lang="en-US" sz="5000" dirty="0"/>
          </a:p>
        </p:txBody>
      </p:sp>
      <p:sp>
        <p:nvSpPr>
          <p:cNvPr id="18" name="Text 15"/>
          <p:cNvSpPr txBox="1"/>
          <p:nvPr/>
        </p:nvSpPr>
        <p:spPr>
          <a:xfrm>
            <a:off x="8092440" y="4245788"/>
            <a:ext cx="3129991" cy="822960"/>
          </a:xfrm>
          <a:prstGeom prst="rect">
            <a:avLst/>
          </a:prstGeom>
          <a:noFill/>
          <a:ln/>
        </p:spPr>
        <p:txBody>
          <a:bodyPr wrap="square" lIns="0" tIns="0" rIns="0" bIns="0" rtlCol="0" anchor="t"/>
          <a:lstStyle/>
          <a:p>
            <a:pPr marL="0" indent="0">
              <a:lnSpc>
                <a:spcPct val="125000"/>
              </a:lnSpc>
              <a:buNone/>
            </a:pPr>
            <a:r>
              <a:rPr lang="en-US" sz="1150" dirty="0">
                <a:solidFill>
                  <a:srgbClr val="F0EDE6"/>
                </a:solidFill>
                <a:latin typeface="Inter 18pt" pitchFamily="34" charset="0"/>
                <a:ea typeface="Inter 18pt" pitchFamily="34" charset="-122"/>
                <a:cs typeface="Inter 18pt" pitchFamily="34" charset="-120"/>
              </a:rPr>
              <a:t>values in every snapshot: the opening position and 16 periods, for both movements and balances.</a:t>
            </a:r>
            <a:endParaRPr lang="en-US" sz="1150" dirty="0"/>
          </a:p>
        </p:txBody>
      </p:sp>
      <p:sp>
        <p:nvSpPr>
          <p:cNvPr id="19" name="Text 16"/>
          <p:cNvSpPr txBox="1"/>
          <p:nvPr/>
        </p:nvSpPr>
        <p:spPr>
          <a:xfrm>
            <a:off x="6583680" y="5114468"/>
            <a:ext cx="4638751" cy="548640"/>
          </a:xfrm>
          <a:prstGeom prst="rect">
            <a:avLst/>
          </a:prstGeom>
          <a:noFill/>
          <a:ln/>
        </p:spPr>
        <p:txBody>
          <a:bodyPr wrap="square" lIns="0" tIns="0" rIns="0" bIns="0" rtlCol="0" anchor="t"/>
          <a:lstStyle/>
          <a:p>
            <a:pPr marL="0" indent="0">
              <a:lnSpc>
                <a:spcPct val="120000"/>
              </a:lnSpc>
              <a:buNone/>
            </a:pPr>
            <a:r>
              <a:rPr lang="en-US" sz="1050" i="1" dirty="0">
                <a:solidFill>
                  <a:srgbClr val="A8A399"/>
                </a:solidFill>
                <a:latin typeface="Inter 18pt" pitchFamily="34" charset="0"/>
                <a:ea typeface="Inter 18pt" pitchFamily="34" charset="-122"/>
                <a:cs typeface="Inter 18pt" pitchFamily="34" charset="-120"/>
              </a:rPr>
              <a:t>Self-maintaining: entries survive hierarchy rebuilds, and pairs that no longer exist are cleared automatically.</a:t>
            </a:r>
            <a:endParaRPr lang="en-US" sz="1050" dirty="0"/>
          </a:p>
        </p:txBody>
      </p:sp>
      <p:sp>
        <p:nvSpPr>
          <p:cNvPr id="20" name="Text 17"/>
          <p:cNvSpPr txBox="1"/>
          <p:nvPr/>
        </p:nvSpPr>
        <p:spPr>
          <a:xfrm>
            <a:off x="685800" y="6400800"/>
            <a:ext cx="3657600" cy="228600"/>
          </a:xfrm>
          <a:prstGeom prst="rect">
            <a:avLst/>
          </a:prstGeom>
          <a:noFill/>
          <a:ln/>
        </p:spPr>
        <p:txBody>
          <a:bodyPr wrap="square" lIns="0" tIns="0" rIns="0" bIns="0" rtlCol="0" anchor="t"/>
          <a:lstStyle/>
          <a:p>
            <a:pPr marL="0" indent="0">
              <a:buNone/>
            </a:pPr>
            <a:r>
              <a:rPr lang="en-US" sz="900" b="1" kern="0" spc="200" dirty="0">
                <a:solidFill>
                  <a:srgbClr val="F0EDE6"/>
                </a:solidFill>
                <a:latin typeface="Inter 18pt" pitchFamily="34" charset="0"/>
                <a:ea typeface="Inter 18pt" pitchFamily="34" charset="-122"/>
                <a:cs typeface="Inter 18pt" pitchFamily="34" charset="-120"/>
              </a:rPr>
              <a:t>WEVO</a:t>
            </a:r>
            <a:r>
              <a:rPr lang="en-US" sz="900" dirty="0">
                <a:solidFill>
                  <a:srgbClr val="6E6A63"/>
                </a:solidFill>
                <a:latin typeface="Inter 18pt" pitchFamily="34" charset="0"/>
                <a:ea typeface="Inter 18pt" pitchFamily="34" charset="-122"/>
                <a:cs typeface="Inter 18pt" pitchFamily="34" charset="-120"/>
              </a:rPr>
              <a:t>  GL Analytics</a:t>
            </a:r>
            <a:endParaRPr lang="en-US" sz="900" dirty="0"/>
          </a:p>
        </p:txBody>
      </p:sp>
      <p:sp>
        <p:nvSpPr>
          <p:cNvPr id="21" name="Text 18"/>
          <p:cNvSpPr txBox="1"/>
          <p:nvPr/>
        </p:nvSpPr>
        <p:spPr>
          <a:xfrm>
            <a:off x="10591495" y="6400800"/>
            <a:ext cx="914400" cy="228600"/>
          </a:xfrm>
          <a:prstGeom prst="rect">
            <a:avLst/>
          </a:prstGeom>
          <a:noFill/>
          <a:ln/>
        </p:spPr>
        <p:txBody>
          <a:bodyPr wrap="square" lIns="0" tIns="0" rIns="0" bIns="0" rtlCol="0" anchor="t"/>
          <a:lstStyle/>
          <a:p>
            <a:pPr marL="0" indent="0" algn="r">
              <a:buNone/>
            </a:pPr>
            <a:r>
              <a:rPr lang="en-US" sz="900" dirty="0">
                <a:solidFill>
                  <a:srgbClr val="6E6A63"/>
                </a:solidFill>
                <a:latin typeface="Inter 18pt" pitchFamily="34" charset="0"/>
                <a:ea typeface="Inter 18pt" pitchFamily="34" charset="-122"/>
                <a:cs typeface="Inter 18pt"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0B0D"/>
        </a:solidFill>
        <a:effectLst/>
      </p:bgPr>
    </p:bg>
    <p:spTree>
      <p:nvGrpSpPr>
        <p:cNvPr id="1" name=""/>
        <p:cNvGrpSpPr/>
        <p:nvPr/>
      </p:nvGrpSpPr>
      <p:grpSpPr>
        <a:xfrm>
          <a:off x="0" y="0"/>
          <a:ext cx="0" cy="0"/>
          <a:chOff x="0" y="0"/>
          <a:chExt cx="0" cy="0"/>
        </a:xfrm>
      </p:grpSpPr>
      <p:sp>
        <p:nvSpPr>
          <p:cNvPr id="2" name="Text 0"/>
          <p:cNvSpPr txBox="1"/>
          <p:nvPr/>
        </p:nvSpPr>
        <p:spPr>
          <a:xfrm>
            <a:off x="685800" y="566928"/>
            <a:ext cx="9144000" cy="274320"/>
          </a:xfrm>
          <a:prstGeom prst="rect">
            <a:avLst/>
          </a:prstGeom>
          <a:noFill/>
          <a:ln/>
        </p:spPr>
        <p:txBody>
          <a:bodyPr wrap="square" lIns="0" tIns="0" rIns="0" bIns="0" rtlCol="0" anchor="t"/>
          <a:lstStyle/>
          <a:p>
            <a:pPr marL="0" indent="0">
              <a:buNone/>
            </a:pPr>
            <a:r>
              <a:rPr lang="en-US" sz="1050" b="1" kern="0" spc="300" dirty="0">
                <a:solidFill>
                  <a:srgbClr val="C8922A"/>
                </a:solidFill>
                <a:latin typeface="Inter 18pt" pitchFamily="34" charset="0"/>
                <a:ea typeface="Inter 18pt" pitchFamily="34" charset="-122"/>
                <a:cs typeface="Inter 18pt" pitchFamily="34" charset="-120"/>
              </a:rPr>
              <a:t>WHY TIME-STAMPS MATTER</a:t>
            </a:r>
            <a:endParaRPr lang="en-US" sz="1050" dirty="0"/>
          </a:p>
        </p:txBody>
      </p:sp>
      <p:sp>
        <p:nvSpPr>
          <p:cNvPr id="3" name="Text 1"/>
          <p:cNvSpPr txBox="1"/>
          <p:nvPr/>
        </p:nvSpPr>
        <p:spPr>
          <a:xfrm>
            <a:off x="685800" y="868680"/>
            <a:ext cx="10789920" cy="914400"/>
          </a:xfrm>
          <a:prstGeom prst="rect">
            <a:avLst/>
          </a:prstGeom>
          <a:noFill/>
          <a:ln/>
        </p:spPr>
        <p:txBody>
          <a:bodyPr wrap="square" lIns="0" tIns="0" rIns="0" bIns="0" rtlCol="0" anchor="t"/>
          <a:lstStyle/>
          <a:p>
            <a:pPr marL="0" indent="0">
              <a:lnSpc>
                <a:spcPct val="95000"/>
              </a:lnSpc>
              <a:buNone/>
            </a:pPr>
            <a:r>
              <a:rPr lang="en-US" sz="3400" dirty="0">
                <a:solidFill>
                  <a:srgbClr val="F0EDE6"/>
                </a:solidFill>
                <a:latin typeface="Cormorant Garamond SemiBold" pitchFamily="34" charset="0"/>
                <a:ea typeface="Cormorant Garamond SemiBold" pitchFamily="34" charset="-122"/>
                <a:cs typeface="Cormorant Garamond SemiBold" pitchFamily="34" charset="-120"/>
              </a:rPr>
              <a:t>A period total hides the path. The watchlist keeps it.</a:t>
            </a:r>
            <a:endParaRPr lang="en-US" sz="3400" dirty="0"/>
          </a:p>
        </p:txBody>
      </p:sp>
      <p:sp>
        <p:nvSpPr>
          <p:cNvPr id="4" name="Shape 2"/>
          <p:cNvSpPr/>
          <p:nvPr/>
        </p:nvSpPr>
        <p:spPr>
          <a:xfrm>
            <a:off x="685800" y="1920240"/>
            <a:ext cx="6949440" cy="4206240"/>
          </a:xfrm>
          <a:prstGeom prst="roundRect">
            <a:avLst>
              <a:gd name="adj" fmla="val 2174"/>
            </a:avLst>
          </a:prstGeom>
          <a:solidFill>
            <a:srgbClr val="121418"/>
          </a:solidFill>
          <a:ln w="9525">
            <a:solidFill>
              <a:srgbClr val="2A2E35"/>
            </a:solidFill>
            <a:prstDash val="solid"/>
          </a:ln>
        </p:spPr>
      </p:sp>
      <p:graphicFrame>
        <p:nvGraphicFramePr>
          <p:cNvPr id="5" name="Chart 0"/>
          <p:cNvGraphicFramePr/>
          <p:nvPr/>
        </p:nvGraphicFramePr>
        <p:xfrm>
          <a:off x="868680" y="2103120"/>
          <a:ext cx="6583680" cy="384048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3"/>
          <p:cNvSpPr txBox="1"/>
          <p:nvPr/>
        </p:nvSpPr>
        <p:spPr>
          <a:xfrm>
            <a:off x="3931920" y="2240280"/>
            <a:ext cx="2834640" cy="274320"/>
          </a:xfrm>
          <a:prstGeom prst="rect">
            <a:avLst/>
          </a:prstGeom>
          <a:noFill/>
          <a:ln/>
        </p:spPr>
        <p:txBody>
          <a:bodyPr wrap="square" lIns="0" tIns="0" rIns="0" bIns="0" rtlCol="0" anchor="t"/>
          <a:lstStyle/>
          <a:p>
            <a:pPr marL="0" indent="0" algn="r">
              <a:buNone/>
            </a:pPr>
            <a:r>
              <a:rPr lang="en-US" sz="1000" b="1" dirty="0">
                <a:solidFill>
                  <a:srgbClr val="F0EDE6"/>
                </a:solidFill>
                <a:latin typeface="Inter 18pt" pitchFamily="34" charset="0"/>
                <a:ea typeface="Inter 18pt" pitchFamily="34" charset="-122"/>
                <a:cs typeface="Inter 18pt" pitchFamily="34" charset="-120"/>
              </a:rPr>
              <a:t>Month-end report: one number, £4.85m</a:t>
            </a:r>
            <a:endParaRPr lang="en-US" sz="1000" dirty="0"/>
          </a:p>
        </p:txBody>
      </p:sp>
      <p:sp>
        <p:nvSpPr>
          <p:cNvPr id="7" name="Text 4"/>
          <p:cNvSpPr txBox="1"/>
          <p:nvPr/>
        </p:nvSpPr>
        <p:spPr>
          <a:xfrm>
            <a:off x="960120" y="5806440"/>
            <a:ext cx="2743200" cy="228600"/>
          </a:xfrm>
          <a:prstGeom prst="rect">
            <a:avLst/>
          </a:prstGeom>
          <a:noFill/>
          <a:ln/>
        </p:spPr>
        <p:txBody>
          <a:bodyPr wrap="square" lIns="0" tIns="0" rIns="0" bIns="0" rtlCol="0" anchor="t"/>
          <a:lstStyle/>
          <a:p>
            <a:pPr marL="0" indent="0">
              <a:buNone/>
            </a:pPr>
            <a:r>
              <a:rPr lang="en-US" sz="900" i="1" dirty="0">
                <a:solidFill>
                  <a:srgbClr val="6E6A63"/>
                </a:solidFill>
                <a:latin typeface="Inter 18pt" pitchFamily="34" charset="0"/>
                <a:ea typeface="Inter 18pt" pitchFamily="34" charset="-122"/>
                <a:cs typeface="Inter 18pt" pitchFamily="34" charset="-120"/>
              </a:rPr>
              <a:t>Illustrative data</a:t>
            </a:r>
            <a:endParaRPr lang="en-US" sz="900" dirty="0"/>
          </a:p>
        </p:txBody>
      </p:sp>
      <p:sp>
        <p:nvSpPr>
          <p:cNvPr id="8" name="Text 5"/>
          <p:cNvSpPr txBox="1"/>
          <p:nvPr/>
        </p:nvSpPr>
        <p:spPr>
          <a:xfrm>
            <a:off x="8001000" y="1965960"/>
            <a:ext cx="3504895" cy="914400"/>
          </a:xfrm>
          <a:prstGeom prst="rect">
            <a:avLst/>
          </a:prstGeom>
          <a:noFill/>
          <a:ln/>
        </p:spPr>
        <p:txBody>
          <a:bodyPr wrap="square" lIns="0" tIns="0" rIns="0" bIns="0" rtlCol="0" anchor="t"/>
          <a:lstStyle/>
          <a:p>
            <a:pPr marL="0" indent="0">
              <a:lnSpc>
                <a:spcPct val="120000"/>
              </a:lnSpc>
              <a:buNone/>
            </a:pPr>
            <a:r>
              <a:rPr lang="en-US" sz="1400" b="1" dirty="0">
                <a:solidFill>
                  <a:srgbClr val="F0EDE6"/>
                </a:solidFill>
                <a:latin typeface="Inter 18pt" pitchFamily="34" charset="0"/>
                <a:ea typeface="Inter 18pt" pitchFamily="34" charset="-122"/>
                <a:cs typeface="Inter 18pt" pitchFamily="34" charset="-120"/>
              </a:rPr>
              <a:t>The ledger tells you where a balance ended the period. It cannot tell you how it got there.</a:t>
            </a:r>
            <a:endParaRPr lang="en-US" sz="1400" dirty="0"/>
          </a:p>
        </p:txBody>
      </p:sp>
      <p:sp>
        <p:nvSpPr>
          <p:cNvPr id="9" name="Text 6"/>
          <p:cNvSpPr txBox="1"/>
          <p:nvPr/>
        </p:nvSpPr>
        <p:spPr>
          <a:xfrm>
            <a:off x="8001000" y="2971800"/>
            <a:ext cx="3504895" cy="1737360"/>
          </a:xfrm>
          <a:prstGeom prst="rect">
            <a:avLst/>
          </a:prstGeom>
          <a:noFill/>
          <a:ln/>
        </p:spPr>
        <p:txBody>
          <a:bodyPr wrap="square" lIns="0" tIns="0" rIns="0" bIns="0" rtlCol="0" anchor="t"/>
          <a:lstStyle/>
          <a:p>
            <a:pPr marL="0" indent="0">
              <a:lnSpc>
                <a:spcPct val="130000"/>
              </a:lnSpc>
              <a:buNone/>
            </a:pPr>
            <a:r>
              <a:rPr lang="en-US" sz="1200" dirty="0">
                <a:solidFill>
                  <a:srgbClr val="A8A399"/>
                </a:solidFill>
                <a:latin typeface="Inter 18pt" pitchFamily="34" charset="0"/>
                <a:ea typeface="Inter 18pt" pitchFamily="34" charset="-122"/>
                <a:cs typeface="Inter 18pt" pitchFamily="34" charset="-120"/>
              </a:rPr>
              <a:t>Here a balance sits flat for most of March, builds sharply in the last four days, then reverses as soon as April opens. A month-end report shows only the peak. The watchlist shows the build-up and the reversal, with the time of every step.</a:t>
            </a:r>
            <a:endParaRPr lang="en-US" sz="1200" dirty="0"/>
          </a:p>
        </p:txBody>
      </p:sp>
      <p:sp>
        <p:nvSpPr>
          <p:cNvPr id="10" name="Shape 7"/>
          <p:cNvSpPr/>
          <p:nvPr/>
        </p:nvSpPr>
        <p:spPr>
          <a:xfrm>
            <a:off x="8001000" y="4846320"/>
            <a:ext cx="3504895" cy="1280160"/>
          </a:xfrm>
          <a:prstGeom prst="roundRect">
            <a:avLst>
              <a:gd name="adj" fmla="val 7143"/>
            </a:avLst>
          </a:prstGeom>
          <a:solidFill>
            <a:srgbClr val="171A1F"/>
          </a:solidFill>
          <a:ln w="9525">
            <a:solidFill>
              <a:srgbClr val="C8922A"/>
            </a:solidFill>
            <a:prstDash val="solid"/>
          </a:ln>
        </p:spPr>
      </p:sp>
      <p:sp>
        <p:nvSpPr>
          <p:cNvPr id="11" name="Text 8"/>
          <p:cNvSpPr txBox="1"/>
          <p:nvPr/>
        </p:nvSpPr>
        <p:spPr>
          <a:xfrm>
            <a:off x="8229600" y="4983480"/>
            <a:ext cx="3047695" cy="1051560"/>
          </a:xfrm>
          <a:prstGeom prst="rect">
            <a:avLst/>
          </a:prstGeom>
          <a:noFill/>
          <a:ln/>
        </p:spPr>
        <p:txBody>
          <a:bodyPr wrap="square" lIns="0" tIns="0" rIns="0" bIns="0" rtlCol="0" anchor="t"/>
          <a:lstStyle/>
          <a:p>
            <a:pPr marL="0" indent="0">
              <a:lnSpc>
                <a:spcPct val="125000"/>
              </a:lnSpc>
              <a:buNone/>
            </a:pPr>
            <a:r>
              <a:rPr lang="en-US" sz="1150" i="1" dirty="0">
                <a:solidFill>
                  <a:srgbClr val="E0B564"/>
                </a:solidFill>
                <a:latin typeface="Inter 18pt" pitchFamily="34" charset="0"/>
                <a:ea typeface="Inter 18pt" pitchFamily="34" charset="-122"/>
                <a:cs typeface="Inter 18pt" pitchFamily="34" charset="-120"/>
              </a:rPr>
              <a:t>That is the kind of pattern an analytics or AI model can flag as worth investigating - automatically, across every watched pair.</a:t>
            </a:r>
            <a:endParaRPr lang="en-US" sz="1150" dirty="0"/>
          </a:p>
        </p:txBody>
      </p:sp>
      <p:sp>
        <p:nvSpPr>
          <p:cNvPr id="12" name="Text 9"/>
          <p:cNvSpPr txBox="1"/>
          <p:nvPr/>
        </p:nvSpPr>
        <p:spPr>
          <a:xfrm>
            <a:off x="685800" y="6400800"/>
            <a:ext cx="3657600" cy="228600"/>
          </a:xfrm>
          <a:prstGeom prst="rect">
            <a:avLst/>
          </a:prstGeom>
          <a:noFill/>
          <a:ln/>
        </p:spPr>
        <p:txBody>
          <a:bodyPr wrap="square" lIns="0" tIns="0" rIns="0" bIns="0" rtlCol="0" anchor="t"/>
          <a:lstStyle/>
          <a:p>
            <a:pPr marL="0" indent="0">
              <a:buNone/>
            </a:pPr>
            <a:r>
              <a:rPr lang="en-US" sz="900" b="1" kern="0" spc="200" dirty="0">
                <a:solidFill>
                  <a:srgbClr val="F0EDE6"/>
                </a:solidFill>
                <a:latin typeface="Inter 18pt" pitchFamily="34" charset="0"/>
                <a:ea typeface="Inter 18pt" pitchFamily="34" charset="-122"/>
                <a:cs typeface="Inter 18pt" pitchFamily="34" charset="-120"/>
              </a:rPr>
              <a:t>WEVO</a:t>
            </a:r>
            <a:r>
              <a:rPr lang="en-US" sz="900" dirty="0">
                <a:solidFill>
                  <a:srgbClr val="6E6A63"/>
                </a:solidFill>
                <a:latin typeface="Inter 18pt" pitchFamily="34" charset="0"/>
                <a:ea typeface="Inter 18pt" pitchFamily="34" charset="-122"/>
                <a:cs typeface="Inter 18pt" pitchFamily="34" charset="-120"/>
              </a:rPr>
              <a:t>  GL Analytics</a:t>
            </a:r>
            <a:endParaRPr lang="en-US" sz="900" dirty="0"/>
          </a:p>
        </p:txBody>
      </p:sp>
      <p:sp>
        <p:nvSpPr>
          <p:cNvPr id="13" name="Text 10"/>
          <p:cNvSpPr txBox="1"/>
          <p:nvPr/>
        </p:nvSpPr>
        <p:spPr>
          <a:xfrm>
            <a:off x="10591495" y="6400800"/>
            <a:ext cx="914400" cy="228600"/>
          </a:xfrm>
          <a:prstGeom prst="rect">
            <a:avLst/>
          </a:prstGeom>
          <a:noFill/>
          <a:ln/>
        </p:spPr>
        <p:txBody>
          <a:bodyPr wrap="square" lIns="0" tIns="0" rIns="0" bIns="0" rtlCol="0" anchor="t"/>
          <a:lstStyle/>
          <a:p>
            <a:pPr marL="0" indent="0" algn="r">
              <a:buNone/>
            </a:pPr>
            <a:r>
              <a:rPr lang="en-US" sz="900" dirty="0">
                <a:solidFill>
                  <a:srgbClr val="6E6A63"/>
                </a:solidFill>
                <a:latin typeface="Inter 18pt" pitchFamily="34" charset="0"/>
                <a:ea typeface="Inter 18pt" pitchFamily="34" charset="-122"/>
                <a:cs typeface="Inter 18pt"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A0B0D"/>
        </a:solidFill>
        <a:effectLst/>
      </p:bgPr>
    </p:bg>
    <p:spTree>
      <p:nvGrpSpPr>
        <p:cNvPr id="1" name=""/>
        <p:cNvGrpSpPr/>
        <p:nvPr/>
      </p:nvGrpSpPr>
      <p:grpSpPr>
        <a:xfrm>
          <a:off x="0" y="0"/>
          <a:ext cx="0" cy="0"/>
          <a:chOff x="0" y="0"/>
          <a:chExt cx="0" cy="0"/>
        </a:xfrm>
      </p:grpSpPr>
      <p:sp>
        <p:nvSpPr>
          <p:cNvPr id="2" name="Text 0"/>
          <p:cNvSpPr txBox="1"/>
          <p:nvPr/>
        </p:nvSpPr>
        <p:spPr>
          <a:xfrm>
            <a:off x="685800" y="566928"/>
            <a:ext cx="9144000" cy="274320"/>
          </a:xfrm>
          <a:prstGeom prst="rect">
            <a:avLst/>
          </a:prstGeom>
          <a:noFill/>
          <a:ln/>
        </p:spPr>
        <p:txBody>
          <a:bodyPr wrap="square" lIns="0" tIns="0" rIns="0" bIns="0" rtlCol="0" anchor="t"/>
          <a:lstStyle/>
          <a:p>
            <a:pPr marL="0" indent="0">
              <a:buNone/>
            </a:pPr>
            <a:r>
              <a:rPr lang="en-US" sz="1050" b="1" kern="0" spc="300" dirty="0">
                <a:solidFill>
                  <a:srgbClr val="C8922A"/>
                </a:solidFill>
                <a:latin typeface="Inter 18pt" pitchFamily="34" charset="0"/>
                <a:ea typeface="Inter 18pt" pitchFamily="34" charset="-122"/>
                <a:cs typeface="Inter 18pt" pitchFamily="34" charset="-120"/>
              </a:rPr>
              <a:t>WHAT A LARGE GROUP CAN DO WITH IT</a:t>
            </a:r>
            <a:endParaRPr lang="en-US" sz="1050" dirty="0"/>
          </a:p>
        </p:txBody>
      </p:sp>
      <p:sp>
        <p:nvSpPr>
          <p:cNvPr id="3" name="Text 1"/>
          <p:cNvSpPr txBox="1"/>
          <p:nvPr/>
        </p:nvSpPr>
        <p:spPr>
          <a:xfrm>
            <a:off x="685800" y="868680"/>
            <a:ext cx="10789920" cy="914400"/>
          </a:xfrm>
          <a:prstGeom prst="rect">
            <a:avLst/>
          </a:prstGeom>
          <a:noFill/>
          <a:ln/>
        </p:spPr>
        <p:txBody>
          <a:bodyPr wrap="square" lIns="0" tIns="0" rIns="0" bIns="0" rtlCol="0" anchor="t"/>
          <a:lstStyle/>
          <a:p>
            <a:pPr marL="0" indent="0">
              <a:lnSpc>
                <a:spcPct val="95000"/>
              </a:lnSpc>
              <a:buNone/>
            </a:pPr>
            <a:r>
              <a:rPr lang="en-US" sz="3400" dirty="0">
                <a:solidFill>
                  <a:srgbClr val="F0EDE6"/>
                </a:solidFill>
                <a:latin typeface="Cormorant Garamond SemiBold" pitchFamily="34" charset="0"/>
                <a:ea typeface="Cormorant Garamond SemiBold" pitchFamily="34" charset="-122"/>
                <a:cs typeface="Cormorant Garamond SemiBold" pitchFamily="34" charset="-120"/>
              </a:rPr>
              <a:t>Wevo collects the data. You choose the questions.</a:t>
            </a:r>
            <a:endParaRPr lang="en-US" sz="3400" dirty="0"/>
          </a:p>
        </p:txBody>
      </p:sp>
      <p:sp>
        <p:nvSpPr>
          <p:cNvPr id="4" name="Shape 2"/>
          <p:cNvSpPr/>
          <p:nvPr/>
        </p:nvSpPr>
        <p:spPr>
          <a:xfrm>
            <a:off x="685800" y="1874520"/>
            <a:ext cx="3502152" cy="3931920"/>
          </a:xfrm>
          <a:prstGeom prst="roundRect">
            <a:avLst>
              <a:gd name="adj" fmla="val 2611"/>
            </a:avLst>
          </a:prstGeom>
          <a:solidFill>
            <a:srgbClr val="171A1F"/>
          </a:solidFill>
          <a:ln w="9525">
            <a:solidFill>
              <a:srgbClr val="2A2E35"/>
            </a:solidFill>
            <a:prstDash val="solid"/>
          </a:ln>
        </p:spPr>
      </p:sp>
      <p:sp>
        <p:nvSpPr>
          <p:cNvPr id="5" name="Shape 3"/>
          <p:cNvSpPr/>
          <p:nvPr/>
        </p:nvSpPr>
        <p:spPr>
          <a:xfrm>
            <a:off x="960120" y="2103120"/>
            <a:ext cx="457200" cy="457200"/>
          </a:xfrm>
          <a:prstGeom prst="ellipse">
            <a:avLst/>
          </a:prstGeom>
          <a:solidFill>
            <a:srgbClr val="C8922A"/>
          </a:solidFill>
          <a:ln/>
        </p:spPr>
      </p:sp>
      <p:pic>
        <p:nvPicPr>
          <p:cNvPr id="6" name="Image 0" descr="preencoded.png"/>
          <p:cNvPicPr>
            <a:picLocks noChangeAspect="1"/>
          </p:cNvPicPr>
          <p:nvPr/>
        </p:nvPicPr>
        <p:blipFill>
          <a:blip r:embed="rId3"/>
          <a:stretch>
            <a:fillRect/>
          </a:stretch>
        </p:blipFill>
        <p:spPr>
          <a:xfrm>
            <a:off x="1074420" y="2217420"/>
            <a:ext cx="228600" cy="228600"/>
          </a:xfrm>
          <a:prstGeom prst="rect">
            <a:avLst/>
          </a:prstGeom>
        </p:spPr>
      </p:pic>
      <p:sp>
        <p:nvSpPr>
          <p:cNvPr id="7" name="Text 4"/>
          <p:cNvSpPr txBox="1"/>
          <p:nvPr/>
        </p:nvSpPr>
        <p:spPr>
          <a:xfrm>
            <a:off x="1554480" y="2148840"/>
            <a:ext cx="2286000" cy="365760"/>
          </a:xfrm>
          <a:prstGeom prst="rect">
            <a:avLst/>
          </a:prstGeom>
          <a:noFill/>
          <a:ln/>
        </p:spPr>
        <p:txBody>
          <a:bodyPr wrap="square" lIns="0" tIns="0" rIns="0" bIns="0" rtlCol="0" anchor="t"/>
          <a:lstStyle/>
          <a:p>
            <a:pPr marL="0" indent="0">
              <a:buNone/>
            </a:pPr>
            <a:r>
              <a:rPr lang="en-US" sz="2200" dirty="0">
                <a:solidFill>
                  <a:srgbClr val="F0EDE6"/>
                </a:solidFill>
                <a:latin typeface="Cormorant Garamond SemiBold" pitchFamily="34" charset="0"/>
                <a:ea typeface="Cormorant Garamond SemiBold" pitchFamily="34" charset="-122"/>
                <a:cs typeface="Cormorant Garamond SemiBold" pitchFamily="34" charset="-120"/>
              </a:rPr>
              <a:t>Forecast</a:t>
            </a:r>
            <a:endParaRPr lang="en-US" sz="2200" dirty="0"/>
          </a:p>
        </p:txBody>
      </p:sp>
      <p:sp>
        <p:nvSpPr>
          <p:cNvPr id="8" name="Text 5"/>
          <p:cNvSpPr txBox="1"/>
          <p:nvPr/>
        </p:nvSpPr>
        <p:spPr>
          <a:xfrm>
            <a:off x="960120" y="2743200"/>
            <a:ext cx="2953512" cy="256032"/>
          </a:xfrm>
          <a:prstGeom prst="rect">
            <a:avLst/>
          </a:prstGeom>
          <a:noFill/>
          <a:ln/>
        </p:spPr>
        <p:txBody>
          <a:bodyPr wrap="square" lIns="0" tIns="0" rIns="0" bIns="0" rtlCol="0" anchor="t"/>
          <a:lstStyle/>
          <a:p>
            <a:pPr marL="0" indent="0">
              <a:buNone/>
            </a:pPr>
            <a:r>
              <a:rPr lang="en-US" sz="1200" b="1" dirty="0">
                <a:solidFill>
                  <a:srgbClr val="E0B564"/>
                </a:solidFill>
                <a:latin typeface="Inter 18pt" pitchFamily="34" charset="0"/>
                <a:ea typeface="Inter 18pt" pitchFamily="34" charset="-122"/>
                <a:cs typeface="Inter 18pt" pitchFamily="34" charset="-120"/>
              </a:rPr>
              <a:t>Rolling forecasts</a:t>
            </a:r>
            <a:endParaRPr lang="en-US" sz="1200" dirty="0"/>
          </a:p>
        </p:txBody>
      </p:sp>
      <p:sp>
        <p:nvSpPr>
          <p:cNvPr id="9" name="Text 6"/>
          <p:cNvSpPr txBox="1"/>
          <p:nvPr/>
        </p:nvSpPr>
        <p:spPr>
          <a:xfrm>
            <a:off x="960120" y="2990088"/>
            <a:ext cx="2953512" cy="320040"/>
          </a:xfrm>
          <a:prstGeom prst="rect">
            <a:avLst/>
          </a:prstGeom>
          <a:noFill/>
          <a:ln/>
        </p:spPr>
        <p:txBody>
          <a:bodyPr wrap="square" lIns="0" tIns="0" rIns="0" bIns="0" rtlCol="0" anchor="t"/>
          <a:lstStyle/>
          <a:p>
            <a:pPr marL="0" indent="0">
              <a:buNone/>
            </a:pPr>
            <a:r>
              <a:rPr lang="en-US" sz="1050" dirty="0">
                <a:solidFill>
                  <a:srgbClr val="A8A399"/>
                </a:solidFill>
                <a:latin typeface="Inter 18pt" pitchFamily="34" charset="0"/>
                <a:ea typeface="Inter 18pt" pitchFamily="34" charset="-122"/>
                <a:cs typeface="Inter 18pt" pitchFamily="34" charset="-120"/>
              </a:rPr>
              <a:t>Projections that update as each snapshot lands.</a:t>
            </a:r>
            <a:endParaRPr lang="en-US" sz="1050" dirty="0"/>
          </a:p>
        </p:txBody>
      </p:sp>
      <p:sp>
        <p:nvSpPr>
          <p:cNvPr id="10" name="Text 7"/>
          <p:cNvSpPr txBox="1"/>
          <p:nvPr/>
        </p:nvSpPr>
        <p:spPr>
          <a:xfrm>
            <a:off x="960120" y="3474720"/>
            <a:ext cx="2953512" cy="256032"/>
          </a:xfrm>
          <a:prstGeom prst="rect">
            <a:avLst/>
          </a:prstGeom>
          <a:noFill/>
          <a:ln/>
        </p:spPr>
        <p:txBody>
          <a:bodyPr wrap="square" lIns="0" tIns="0" rIns="0" bIns="0" rtlCol="0" anchor="t"/>
          <a:lstStyle/>
          <a:p>
            <a:pPr marL="0" indent="0">
              <a:buNone/>
            </a:pPr>
            <a:r>
              <a:rPr lang="en-US" sz="1200" b="1" dirty="0">
                <a:solidFill>
                  <a:srgbClr val="E0B564"/>
                </a:solidFill>
                <a:latin typeface="Inter 18pt" pitchFamily="34" charset="0"/>
                <a:ea typeface="Inter 18pt" pitchFamily="34" charset="-122"/>
                <a:cs typeface="Inter 18pt" pitchFamily="34" charset="-120"/>
              </a:rPr>
              <a:t>Cash and liquidity</a:t>
            </a:r>
            <a:endParaRPr lang="en-US" sz="1200" dirty="0"/>
          </a:p>
        </p:txBody>
      </p:sp>
      <p:sp>
        <p:nvSpPr>
          <p:cNvPr id="11" name="Text 8"/>
          <p:cNvSpPr txBox="1"/>
          <p:nvPr/>
        </p:nvSpPr>
        <p:spPr>
          <a:xfrm>
            <a:off x="960120" y="3721608"/>
            <a:ext cx="2953512" cy="320040"/>
          </a:xfrm>
          <a:prstGeom prst="rect">
            <a:avLst/>
          </a:prstGeom>
          <a:noFill/>
          <a:ln/>
        </p:spPr>
        <p:txBody>
          <a:bodyPr wrap="square" lIns="0" tIns="0" rIns="0" bIns="0" rtlCol="0" anchor="t"/>
          <a:lstStyle/>
          <a:p>
            <a:pPr marL="0" indent="0">
              <a:buNone/>
            </a:pPr>
            <a:r>
              <a:rPr lang="en-US" sz="1050" dirty="0">
                <a:solidFill>
                  <a:srgbClr val="A8A399"/>
                </a:solidFill>
                <a:latin typeface="Inter 18pt" pitchFamily="34" charset="0"/>
                <a:ea typeface="Inter 18pt" pitchFamily="34" charset="-122"/>
                <a:cs typeface="Inter 18pt" pitchFamily="34" charset="-120"/>
              </a:rPr>
              <a:t>Short-term position projected from intra-period movement.</a:t>
            </a:r>
            <a:endParaRPr lang="en-US" sz="1050" dirty="0"/>
          </a:p>
        </p:txBody>
      </p:sp>
      <p:sp>
        <p:nvSpPr>
          <p:cNvPr id="12" name="Text 9"/>
          <p:cNvSpPr txBox="1"/>
          <p:nvPr/>
        </p:nvSpPr>
        <p:spPr>
          <a:xfrm>
            <a:off x="960120" y="4206240"/>
            <a:ext cx="2953512" cy="256032"/>
          </a:xfrm>
          <a:prstGeom prst="rect">
            <a:avLst/>
          </a:prstGeom>
          <a:noFill/>
          <a:ln/>
        </p:spPr>
        <p:txBody>
          <a:bodyPr wrap="square" lIns="0" tIns="0" rIns="0" bIns="0" rtlCol="0" anchor="t"/>
          <a:lstStyle/>
          <a:p>
            <a:pPr marL="0" indent="0">
              <a:buNone/>
            </a:pPr>
            <a:r>
              <a:rPr lang="en-US" sz="1200" b="1" dirty="0">
                <a:solidFill>
                  <a:srgbClr val="E0B564"/>
                </a:solidFill>
                <a:latin typeface="Inter 18pt" pitchFamily="34" charset="0"/>
                <a:ea typeface="Inter 18pt" pitchFamily="34" charset="-122"/>
                <a:cs typeface="Inter 18pt" pitchFamily="34" charset="-120"/>
              </a:rPr>
              <a:t>Seasonality</a:t>
            </a:r>
            <a:endParaRPr lang="en-US" sz="1200" dirty="0"/>
          </a:p>
        </p:txBody>
      </p:sp>
      <p:sp>
        <p:nvSpPr>
          <p:cNvPr id="13" name="Text 10"/>
          <p:cNvSpPr txBox="1"/>
          <p:nvPr/>
        </p:nvSpPr>
        <p:spPr>
          <a:xfrm>
            <a:off x="960120" y="4453128"/>
            <a:ext cx="2953512" cy="320040"/>
          </a:xfrm>
          <a:prstGeom prst="rect">
            <a:avLst/>
          </a:prstGeom>
          <a:noFill/>
          <a:ln/>
        </p:spPr>
        <p:txBody>
          <a:bodyPr wrap="square" lIns="0" tIns="0" rIns="0" bIns="0" rtlCol="0" anchor="t"/>
          <a:lstStyle/>
          <a:p>
            <a:pPr marL="0" indent="0">
              <a:buNone/>
            </a:pPr>
            <a:r>
              <a:rPr lang="en-US" sz="1050" dirty="0">
                <a:solidFill>
                  <a:srgbClr val="A8A399"/>
                </a:solidFill>
                <a:latin typeface="Inter 18pt" pitchFamily="34" charset="0"/>
                <a:ea typeface="Inter 18pt" pitchFamily="34" charset="-122"/>
                <a:cs typeface="Inter 18pt" pitchFamily="34" charset="-120"/>
              </a:rPr>
              <a:t>Recurring patterns modelled from a growing history.</a:t>
            </a:r>
            <a:endParaRPr lang="en-US" sz="1050" dirty="0"/>
          </a:p>
        </p:txBody>
      </p:sp>
      <p:sp>
        <p:nvSpPr>
          <p:cNvPr id="14" name="Text 11"/>
          <p:cNvSpPr txBox="1"/>
          <p:nvPr/>
        </p:nvSpPr>
        <p:spPr>
          <a:xfrm>
            <a:off x="960120" y="4937760"/>
            <a:ext cx="2953512" cy="256032"/>
          </a:xfrm>
          <a:prstGeom prst="rect">
            <a:avLst/>
          </a:prstGeom>
          <a:noFill/>
          <a:ln/>
        </p:spPr>
        <p:txBody>
          <a:bodyPr wrap="square" lIns="0" tIns="0" rIns="0" bIns="0" rtlCol="0" anchor="t"/>
          <a:lstStyle/>
          <a:p>
            <a:pPr marL="0" indent="0">
              <a:buNone/>
            </a:pPr>
            <a:r>
              <a:rPr lang="en-US" sz="1200" b="1" dirty="0">
                <a:solidFill>
                  <a:srgbClr val="E0B564"/>
                </a:solidFill>
                <a:latin typeface="Inter 18pt" pitchFamily="34" charset="0"/>
                <a:ea typeface="Inter 18pt" pitchFamily="34" charset="-122"/>
                <a:cs typeface="Inter 18pt" pitchFamily="34" charset="-120"/>
              </a:rPr>
              <a:t>FX exposure</a:t>
            </a:r>
            <a:endParaRPr lang="en-US" sz="1200" dirty="0"/>
          </a:p>
        </p:txBody>
      </p:sp>
      <p:sp>
        <p:nvSpPr>
          <p:cNvPr id="15" name="Text 12"/>
          <p:cNvSpPr txBox="1"/>
          <p:nvPr/>
        </p:nvSpPr>
        <p:spPr>
          <a:xfrm>
            <a:off x="960120" y="5184648"/>
            <a:ext cx="2953512" cy="320040"/>
          </a:xfrm>
          <a:prstGeom prst="rect">
            <a:avLst/>
          </a:prstGeom>
          <a:noFill/>
          <a:ln/>
        </p:spPr>
        <p:txBody>
          <a:bodyPr wrap="square" lIns="0" tIns="0" rIns="0" bIns="0" rtlCol="0" anchor="t"/>
          <a:lstStyle/>
          <a:p>
            <a:pPr marL="0" indent="0">
              <a:buNone/>
            </a:pPr>
            <a:r>
              <a:rPr lang="en-US" sz="1050" dirty="0">
                <a:solidFill>
                  <a:srgbClr val="A8A399"/>
                </a:solidFill>
                <a:latin typeface="Inter 18pt" pitchFamily="34" charset="0"/>
                <a:ea typeface="Inter 18pt" pitchFamily="34" charset="-122"/>
                <a:cs typeface="Inter 18pt" pitchFamily="34" charset="-120"/>
              </a:rPr>
              <a:t>Currency balances tracked in every reporting currency.</a:t>
            </a:r>
            <a:endParaRPr lang="en-US" sz="1050" dirty="0"/>
          </a:p>
        </p:txBody>
      </p:sp>
      <p:sp>
        <p:nvSpPr>
          <p:cNvPr id="16" name="Shape 13"/>
          <p:cNvSpPr/>
          <p:nvPr/>
        </p:nvSpPr>
        <p:spPr>
          <a:xfrm>
            <a:off x="4370832" y="1874520"/>
            <a:ext cx="3502152" cy="3931920"/>
          </a:xfrm>
          <a:prstGeom prst="roundRect">
            <a:avLst>
              <a:gd name="adj" fmla="val 2611"/>
            </a:avLst>
          </a:prstGeom>
          <a:solidFill>
            <a:srgbClr val="171A1F"/>
          </a:solidFill>
          <a:ln w="9525">
            <a:solidFill>
              <a:srgbClr val="2A2E35"/>
            </a:solidFill>
            <a:prstDash val="solid"/>
          </a:ln>
        </p:spPr>
      </p:sp>
      <p:sp>
        <p:nvSpPr>
          <p:cNvPr id="17" name="Shape 14"/>
          <p:cNvSpPr/>
          <p:nvPr/>
        </p:nvSpPr>
        <p:spPr>
          <a:xfrm>
            <a:off x="4645152" y="2103120"/>
            <a:ext cx="457200" cy="457200"/>
          </a:xfrm>
          <a:prstGeom prst="ellipse">
            <a:avLst/>
          </a:prstGeom>
          <a:solidFill>
            <a:srgbClr val="C8922A"/>
          </a:solidFill>
          <a:ln/>
        </p:spPr>
      </p:sp>
      <p:pic>
        <p:nvPicPr>
          <p:cNvPr id="18" name="Image 1" descr="preencoded.png"/>
          <p:cNvPicPr>
            <a:picLocks noChangeAspect="1"/>
          </p:cNvPicPr>
          <p:nvPr/>
        </p:nvPicPr>
        <p:blipFill>
          <a:blip r:embed="rId4"/>
          <a:stretch>
            <a:fillRect/>
          </a:stretch>
        </p:blipFill>
        <p:spPr>
          <a:xfrm>
            <a:off x="4759452" y="2217420"/>
            <a:ext cx="228600" cy="228600"/>
          </a:xfrm>
          <a:prstGeom prst="rect">
            <a:avLst/>
          </a:prstGeom>
        </p:spPr>
      </p:pic>
      <p:sp>
        <p:nvSpPr>
          <p:cNvPr id="19" name="Text 15"/>
          <p:cNvSpPr txBox="1"/>
          <p:nvPr/>
        </p:nvSpPr>
        <p:spPr>
          <a:xfrm>
            <a:off x="5239512" y="2148840"/>
            <a:ext cx="2286000" cy="365760"/>
          </a:xfrm>
          <a:prstGeom prst="rect">
            <a:avLst/>
          </a:prstGeom>
          <a:noFill/>
          <a:ln/>
        </p:spPr>
        <p:txBody>
          <a:bodyPr wrap="square" lIns="0" tIns="0" rIns="0" bIns="0" rtlCol="0" anchor="t"/>
          <a:lstStyle/>
          <a:p>
            <a:pPr marL="0" indent="0">
              <a:buNone/>
            </a:pPr>
            <a:r>
              <a:rPr lang="en-US" sz="2200" dirty="0">
                <a:solidFill>
                  <a:srgbClr val="F0EDE6"/>
                </a:solidFill>
                <a:latin typeface="Cormorant Garamond SemiBold" pitchFamily="34" charset="0"/>
                <a:ea typeface="Cormorant Garamond SemiBold" pitchFamily="34" charset="-122"/>
                <a:cs typeface="Cormorant Garamond SemiBold" pitchFamily="34" charset="-120"/>
              </a:rPr>
              <a:t>Detect</a:t>
            </a:r>
            <a:endParaRPr lang="en-US" sz="2200" dirty="0"/>
          </a:p>
        </p:txBody>
      </p:sp>
      <p:sp>
        <p:nvSpPr>
          <p:cNvPr id="20" name="Text 16"/>
          <p:cNvSpPr txBox="1"/>
          <p:nvPr/>
        </p:nvSpPr>
        <p:spPr>
          <a:xfrm>
            <a:off x="4645152" y="2743200"/>
            <a:ext cx="2953512" cy="256032"/>
          </a:xfrm>
          <a:prstGeom prst="rect">
            <a:avLst/>
          </a:prstGeom>
          <a:noFill/>
          <a:ln/>
        </p:spPr>
        <p:txBody>
          <a:bodyPr wrap="square" lIns="0" tIns="0" rIns="0" bIns="0" rtlCol="0" anchor="t"/>
          <a:lstStyle/>
          <a:p>
            <a:pPr marL="0" indent="0">
              <a:buNone/>
            </a:pPr>
            <a:r>
              <a:rPr lang="en-US" sz="1200" b="1" dirty="0">
                <a:solidFill>
                  <a:srgbClr val="E0B564"/>
                </a:solidFill>
                <a:latin typeface="Inter 18pt" pitchFamily="34" charset="0"/>
                <a:ea typeface="Inter 18pt" pitchFamily="34" charset="-122"/>
                <a:cs typeface="Inter 18pt" pitchFamily="34" charset="-120"/>
              </a:rPr>
              <a:t>Unusual postings</a:t>
            </a:r>
            <a:endParaRPr lang="en-US" sz="1200" dirty="0"/>
          </a:p>
        </p:txBody>
      </p:sp>
      <p:sp>
        <p:nvSpPr>
          <p:cNvPr id="21" name="Text 17"/>
          <p:cNvSpPr txBox="1"/>
          <p:nvPr/>
        </p:nvSpPr>
        <p:spPr>
          <a:xfrm>
            <a:off x="4645152" y="2990088"/>
            <a:ext cx="2953512" cy="320040"/>
          </a:xfrm>
          <a:prstGeom prst="rect">
            <a:avLst/>
          </a:prstGeom>
          <a:noFill/>
          <a:ln/>
        </p:spPr>
        <p:txBody>
          <a:bodyPr wrap="square" lIns="0" tIns="0" rIns="0" bIns="0" rtlCol="0" anchor="t"/>
          <a:lstStyle/>
          <a:p>
            <a:pPr marL="0" indent="0">
              <a:buNone/>
            </a:pPr>
            <a:r>
              <a:rPr lang="en-US" sz="1050" dirty="0">
                <a:solidFill>
                  <a:srgbClr val="A8A399"/>
                </a:solidFill>
                <a:latin typeface="Inter 18pt" pitchFamily="34" charset="0"/>
                <a:ea typeface="Inter 18pt" pitchFamily="34" charset="-122"/>
                <a:cs typeface="Inter 18pt" pitchFamily="34" charset="-120"/>
              </a:rPr>
              <a:t>Spikes, round sums and late close-period adjustments.</a:t>
            </a:r>
            <a:endParaRPr lang="en-US" sz="1050" dirty="0"/>
          </a:p>
        </p:txBody>
      </p:sp>
      <p:sp>
        <p:nvSpPr>
          <p:cNvPr id="22" name="Text 18"/>
          <p:cNvSpPr txBox="1"/>
          <p:nvPr/>
        </p:nvSpPr>
        <p:spPr>
          <a:xfrm>
            <a:off x="4645152" y="3474720"/>
            <a:ext cx="2953512" cy="256032"/>
          </a:xfrm>
          <a:prstGeom prst="rect">
            <a:avLst/>
          </a:prstGeom>
          <a:noFill/>
          <a:ln/>
        </p:spPr>
        <p:txBody>
          <a:bodyPr wrap="square" lIns="0" tIns="0" rIns="0" bIns="0" rtlCol="0" anchor="t"/>
          <a:lstStyle/>
          <a:p>
            <a:pPr marL="0" indent="0">
              <a:buNone/>
            </a:pPr>
            <a:r>
              <a:rPr lang="en-US" sz="1200" b="1" dirty="0">
                <a:solidFill>
                  <a:srgbClr val="E0B564"/>
                </a:solidFill>
                <a:latin typeface="Inter 18pt" pitchFamily="34" charset="0"/>
                <a:ea typeface="Inter 18pt" pitchFamily="34" charset="-122"/>
                <a:cs typeface="Inter 18pt" pitchFamily="34" charset="-120"/>
              </a:rPr>
              <a:t>Window-dressing</a:t>
            </a:r>
            <a:endParaRPr lang="en-US" sz="1200" dirty="0"/>
          </a:p>
        </p:txBody>
      </p:sp>
      <p:sp>
        <p:nvSpPr>
          <p:cNvPr id="23" name="Text 19"/>
          <p:cNvSpPr txBox="1"/>
          <p:nvPr/>
        </p:nvSpPr>
        <p:spPr>
          <a:xfrm>
            <a:off x="4645152" y="3721608"/>
            <a:ext cx="2953512" cy="320040"/>
          </a:xfrm>
          <a:prstGeom prst="rect">
            <a:avLst/>
          </a:prstGeom>
          <a:noFill/>
          <a:ln/>
        </p:spPr>
        <p:txBody>
          <a:bodyPr wrap="square" lIns="0" tIns="0" rIns="0" bIns="0" rtlCol="0" anchor="t"/>
          <a:lstStyle/>
          <a:p>
            <a:pPr marL="0" indent="0">
              <a:buNone/>
            </a:pPr>
            <a:r>
              <a:rPr lang="en-US" sz="1050" dirty="0">
                <a:solidFill>
                  <a:srgbClr val="A8A399"/>
                </a:solidFill>
                <a:latin typeface="Inter 18pt" pitchFamily="34" charset="0"/>
                <a:ea typeface="Inter 18pt" pitchFamily="34" charset="-122"/>
                <a:cs typeface="Inter 18pt" pitchFamily="34" charset="-120"/>
              </a:rPr>
              <a:t>Balances that jump before period end and reverse after.</a:t>
            </a:r>
            <a:endParaRPr lang="en-US" sz="1050" dirty="0"/>
          </a:p>
        </p:txBody>
      </p:sp>
      <p:sp>
        <p:nvSpPr>
          <p:cNvPr id="24" name="Text 20"/>
          <p:cNvSpPr txBox="1"/>
          <p:nvPr/>
        </p:nvSpPr>
        <p:spPr>
          <a:xfrm>
            <a:off x="4645152" y="4206240"/>
            <a:ext cx="2953512" cy="256032"/>
          </a:xfrm>
          <a:prstGeom prst="rect">
            <a:avLst/>
          </a:prstGeom>
          <a:noFill/>
          <a:ln/>
        </p:spPr>
        <p:txBody>
          <a:bodyPr wrap="square" lIns="0" tIns="0" rIns="0" bIns="0" rtlCol="0" anchor="t"/>
          <a:lstStyle/>
          <a:p>
            <a:pPr marL="0" indent="0">
              <a:buNone/>
            </a:pPr>
            <a:r>
              <a:rPr lang="en-US" sz="1200" b="1" dirty="0">
                <a:solidFill>
                  <a:srgbClr val="E0B564"/>
                </a:solidFill>
                <a:latin typeface="Inter 18pt" pitchFamily="34" charset="0"/>
                <a:ea typeface="Inter 18pt" pitchFamily="34" charset="-122"/>
                <a:cs typeface="Inter 18pt" pitchFamily="34" charset="-120"/>
              </a:rPr>
              <a:t>Suspense build-up</a:t>
            </a:r>
            <a:endParaRPr lang="en-US" sz="1200" dirty="0"/>
          </a:p>
        </p:txBody>
      </p:sp>
      <p:sp>
        <p:nvSpPr>
          <p:cNvPr id="25" name="Text 21"/>
          <p:cNvSpPr txBox="1"/>
          <p:nvPr/>
        </p:nvSpPr>
        <p:spPr>
          <a:xfrm>
            <a:off x="4645152" y="4453128"/>
            <a:ext cx="2953512" cy="320040"/>
          </a:xfrm>
          <a:prstGeom prst="rect">
            <a:avLst/>
          </a:prstGeom>
          <a:noFill/>
          <a:ln/>
        </p:spPr>
        <p:txBody>
          <a:bodyPr wrap="square" lIns="0" tIns="0" rIns="0" bIns="0" rtlCol="0" anchor="t"/>
          <a:lstStyle/>
          <a:p>
            <a:pPr marL="0" indent="0">
              <a:buNone/>
            </a:pPr>
            <a:r>
              <a:rPr lang="en-US" sz="1050" dirty="0">
                <a:solidFill>
                  <a:srgbClr val="A8A399"/>
                </a:solidFill>
                <a:latin typeface="Inter 18pt" pitchFamily="34" charset="0"/>
                <a:ea typeface="Inter 18pt" pitchFamily="34" charset="-122"/>
                <a:cs typeface="Inter 18pt" pitchFamily="34" charset="-120"/>
              </a:rPr>
              <a:t>Clearing accounts that grow instead of clearing.</a:t>
            </a:r>
            <a:endParaRPr lang="en-US" sz="1050" dirty="0"/>
          </a:p>
        </p:txBody>
      </p:sp>
      <p:sp>
        <p:nvSpPr>
          <p:cNvPr id="26" name="Text 22"/>
          <p:cNvSpPr txBox="1"/>
          <p:nvPr/>
        </p:nvSpPr>
        <p:spPr>
          <a:xfrm>
            <a:off x="4645152" y="4937760"/>
            <a:ext cx="2953512" cy="256032"/>
          </a:xfrm>
          <a:prstGeom prst="rect">
            <a:avLst/>
          </a:prstGeom>
          <a:noFill/>
          <a:ln/>
        </p:spPr>
        <p:txBody>
          <a:bodyPr wrap="square" lIns="0" tIns="0" rIns="0" bIns="0" rtlCol="0" anchor="t"/>
          <a:lstStyle/>
          <a:p>
            <a:pPr marL="0" indent="0">
              <a:buNone/>
            </a:pPr>
            <a:r>
              <a:rPr lang="en-US" sz="1200" b="1" dirty="0">
                <a:solidFill>
                  <a:srgbClr val="E0B564"/>
                </a:solidFill>
                <a:latin typeface="Inter 18pt" pitchFamily="34" charset="0"/>
                <a:ea typeface="Inter 18pt" pitchFamily="34" charset="-122"/>
                <a:cs typeface="Inter 18pt" pitchFamily="34" charset="-120"/>
              </a:rPr>
              <a:t>Intercompany drift</a:t>
            </a:r>
            <a:endParaRPr lang="en-US" sz="1200" dirty="0"/>
          </a:p>
        </p:txBody>
      </p:sp>
      <p:sp>
        <p:nvSpPr>
          <p:cNvPr id="27" name="Text 23"/>
          <p:cNvSpPr txBox="1"/>
          <p:nvPr/>
        </p:nvSpPr>
        <p:spPr>
          <a:xfrm>
            <a:off x="4645152" y="5184648"/>
            <a:ext cx="2953512" cy="320040"/>
          </a:xfrm>
          <a:prstGeom prst="rect">
            <a:avLst/>
          </a:prstGeom>
          <a:noFill/>
          <a:ln/>
        </p:spPr>
        <p:txBody>
          <a:bodyPr wrap="square" lIns="0" tIns="0" rIns="0" bIns="0" rtlCol="0" anchor="t"/>
          <a:lstStyle/>
          <a:p>
            <a:pPr marL="0" indent="0">
              <a:buNone/>
            </a:pPr>
            <a:r>
              <a:rPr lang="en-US" sz="1050" dirty="0">
                <a:solidFill>
                  <a:srgbClr val="A8A399"/>
                </a:solidFill>
                <a:latin typeface="Inter 18pt" pitchFamily="34" charset="0"/>
                <a:ea typeface="Inter 18pt" pitchFamily="34" charset="-122"/>
                <a:cs typeface="Inter 18pt" pitchFamily="34" charset="-120"/>
              </a:rPr>
              <a:t>Balances between entities that stop matching.</a:t>
            </a:r>
            <a:endParaRPr lang="en-US" sz="1050" dirty="0"/>
          </a:p>
        </p:txBody>
      </p:sp>
      <p:sp>
        <p:nvSpPr>
          <p:cNvPr id="28" name="Shape 24"/>
          <p:cNvSpPr/>
          <p:nvPr/>
        </p:nvSpPr>
        <p:spPr>
          <a:xfrm>
            <a:off x="8055864" y="1874520"/>
            <a:ext cx="3502152" cy="3931920"/>
          </a:xfrm>
          <a:prstGeom prst="roundRect">
            <a:avLst>
              <a:gd name="adj" fmla="val 2611"/>
            </a:avLst>
          </a:prstGeom>
          <a:solidFill>
            <a:srgbClr val="171A1F"/>
          </a:solidFill>
          <a:ln w="9525">
            <a:solidFill>
              <a:srgbClr val="2A2E35"/>
            </a:solidFill>
            <a:prstDash val="solid"/>
          </a:ln>
        </p:spPr>
      </p:sp>
      <p:sp>
        <p:nvSpPr>
          <p:cNvPr id="29" name="Shape 25"/>
          <p:cNvSpPr/>
          <p:nvPr/>
        </p:nvSpPr>
        <p:spPr>
          <a:xfrm>
            <a:off x="8330184" y="2103120"/>
            <a:ext cx="457200" cy="457200"/>
          </a:xfrm>
          <a:prstGeom prst="ellipse">
            <a:avLst/>
          </a:prstGeom>
          <a:solidFill>
            <a:srgbClr val="C8922A"/>
          </a:solidFill>
          <a:ln/>
        </p:spPr>
      </p:sp>
      <p:pic>
        <p:nvPicPr>
          <p:cNvPr id="30" name="Image 2" descr="preencoded.png"/>
          <p:cNvPicPr>
            <a:picLocks noChangeAspect="1"/>
          </p:cNvPicPr>
          <p:nvPr/>
        </p:nvPicPr>
        <p:blipFill>
          <a:blip r:embed="rId5"/>
          <a:stretch>
            <a:fillRect/>
          </a:stretch>
        </p:blipFill>
        <p:spPr>
          <a:xfrm>
            <a:off x="8444484" y="2217420"/>
            <a:ext cx="228600" cy="228600"/>
          </a:xfrm>
          <a:prstGeom prst="rect">
            <a:avLst/>
          </a:prstGeom>
        </p:spPr>
      </p:pic>
      <p:sp>
        <p:nvSpPr>
          <p:cNvPr id="31" name="Text 26"/>
          <p:cNvSpPr txBox="1"/>
          <p:nvPr/>
        </p:nvSpPr>
        <p:spPr>
          <a:xfrm>
            <a:off x="8924544" y="2148840"/>
            <a:ext cx="2286000" cy="365760"/>
          </a:xfrm>
          <a:prstGeom prst="rect">
            <a:avLst/>
          </a:prstGeom>
          <a:noFill/>
          <a:ln/>
        </p:spPr>
        <p:txBody>
          <a:bodyPr wrap="square" lIns="0" tIns="0" rIns="0" bIns="0" rtlCol="0" anchor="t"/>
          <a:lstStyle/>
          <a:p>
            <a:pPr marL="0" indent="0">
              <a:buNone/>
            </a:pPr>
            <a:r>
              <a:rPr lang="en-US" sz="2200" dirty="0">
                <a:solidFill>
                  <a:srgbClr val="F0EDE6"/>
                </a:solidFill>
                <a:latin typeface="Cormorant Garamond SemiBold" pitchFamily="34" charset="0"/>
                <a:ea typeface="Cormorant Garamond SemiBold" pitchFamily="34" charset="-122"/>
                <a:cs typeface="Cormorant Garamond SemiBold" pitchFamily="34" charset="-120"/>
              </a:rPr>
              <a:t>Govern</a:t>
            </a:r>
            <a:endParaRPr lang="en-US" sz="2200" dirty="0"/>
          </a:p>
        </p:txBody>
      </p:sp>
      <p:sp>
        <p:nvSpPr>
          <p:cNvPr id="32" name="Text 27"/>
          <p:cNvSpPr txBox="1"/>
          <p:nvPr/>
        </p:nvSpPr>
        <p:spPr>
          <a:xfrm>
            <a:off x="8330184" y="2743200"/>
            <a:ext cx="2953512" cy="256032"/>
          </a:xfrm>
          <a:prstGeom prst="rect">
            <a:avLst/>
          </a:prstGeom>
          <a:noFill/>
          <a:ln/>
        </p:spPr>
        <p:txBody>
          <a:bodyPr wrap="square" lIns="0" tIns="0" rIns="0" bIns="0" rtlCol="0" anchor="t"/>
          <a:lstStyle/>
          <a:p>
            <a:pPr marL="0" indent="0">
              <a:buNone/>
            </a:pPr>
            <a:r>
              <a:rPr lang="en-US" sz="1200" b="1" dirty="0">
                <a:solidFill>
                  <a:srgbClr val="E0B564"/>
                </a:solidFill>
                <a:latin typeface="Inter 18pt" pitchFamily="34" charset="0"/>
                <a:ea typeface="Inter 18pt" pitchFamily="34" charset="-122"/>
                <a:cs typeface="Inter 18pt" pitchFamily="34" charset="-120"/>
              </a:rPr>
              <a:t>Budget overrun warning</a:t>
            </a:r>
            <a:endParaRPr lang="en-US" sz="1200" dirty="0"/>
          </a:p>
        </p:txBody>
      </p:sp>
      <p:sp>
        <p:nvSpPr>
          <p:cNvPr id="33" name="Text 28"/>
          <p:cNvSpPr txBox="1"/>
          <p:nvPr/>
        </p:nvSpPr>
        <p:spPr>
          <a:xfrm>
            <a:off x="8330184" y="2990088"/>
            <a:ext cx="2953512" cy="320040"/>
          </a:xfrm>
          <a:prstGeom prst="rect">
            <a:avLst/>
          </a:prstGeom>
          <a:noFill/>
          <a:ln/>
        </p:spPr>
        <p:txBody>
          <a:bodyPr wrap="square" lIns="0" tIns="0" rIns="0" bIns="0" rtlCol="0" anchor="t"/>
          <a:lstStyle/>
          <a:p>
            <a:pPr marL="0" indent="0">
              <a:buNone/>
            </a:pPr>
            <a:r>
              <a:rPr lang="en-US" sz="1050" dirty="0">
                <a:solidFill>
                  <a:srgbClr val="A8A399"/>
                </a:solidFill>
                <a:latin typeface="Inter 18pt" pitchFamily="34" charset="0"/>
                <a:ea typeface="Inter 18pt" pitchFamily="34" charset="-122"/>
                <a:cs typeface="Inter 18pt" pitchFamily="34" charset="-120"/>
              </a:rPr>
              <a:t>Caught mid-month, not after the close.</a:t>
            </a:r>
            <a:endParaRPr lang="en-US" sz="1050" dirty="0"/>
          </a:p>
        </p:txBody>
      </p:sp>
      <p:sp>
        <p:nvSpPr>
          <p:cNvPr id="34" name="Text 29"/>
          <p:cNvSpPr txBox="1"/>
          <p:nvPr/>
        </p:nvSpPr>
        <p:spPr>
          <a:xfrm>
            <a:off x="8330184" y="3346704"/>
            <a:ext cx="2953512" cy="256032"/>
          </a:xfrm>
          <a:prstGeom prst="rect">
            <a:avLst/>
          </a:prstGeom>
          <a:noFill/>
          <a:ln/>
        </p:spPr>
        <p:txBody>
          <a:bodyPr wrap="square" lIns="0" tIns="0" rIns="0" bIns="0" rtlCol="0" anchor="t"/>
          <a:lstStyle/>
          <a:p>
            <a:pPr marL="0" indent="0">
              <a:buNone/>
            </a:pPr>
            <a:r>
              <a:rPr lang="en-US" sz="1200" b="1" dirty="0">
                <a:solidFill>
                  <a:srgbClr val="E0B564"/>
                </a:solidFill>
                <a:latin typeface="Inter 18pt" pitchFamily="34" charset="0"/>
                <a:ea typeface="Inter 18pt" pitchFamily="34" charset="-122"/>
                <a:cs typeface="Inter 18pt" pitchFamily="34" charset="-120"/>
              </a:rPr>
              <a:t>Margin erosion</a:t>
            </a:r>
            <a:endParaRPr lang="en-US" sz="1200" dirty="0"/>
          </a:p>
        </p:txBody>
      </p:sp>
      <p:sp>
        <p:nvSpPr>
          <p:cNvPr id="35" name="Text 30"/>
          <p:cNvSpPr txBox="1"/>
          <p:nvPr/>
        </p:nvSpPr>
        <p:spPr>
          <a:xfrm>
            <a:off x="8330184" y="3593592"/>
            <a:ext cx="2953512" cy="320040"/>
          </a:xfrm>
          <a:prstGeom prst="rect">
            <a:avLst/>
          </a:prstGeom>
          <a:noFill/>
          <a:ln/>
        </p:spPr>
        <p:txBody>
          <a:bodyPr wrap="square" lIns="0" tIns="0" rIns="0" bIns="0" rtlCol="0" anchor="t"/>
          <a:lstStyle/>
          <a:p>
            <a:pPr marL="0" indent="0">
              <a:buNone/>
            </a:pPr>
            <a:r>
              <a:rPr lang="en-US" sz="1050" dirty="0">
                <a:solidFill>
                  <a:srgbClr val="A8A399"/>
                </a:solidFill>
                <a:latin typeface="Inter 18pt" pitchFamily="34" charset="0"/>
                <a:ea typeface="Inter 18pt" pitchFamily="34" charset="-122"/>
                <a:cs typeface="Inter 18pt" pitchFamily="34" charset="-120"/>
              </a:rPr>
              <a:t>Division by division, as it starts.</a:t>
            </a:r>
            <a:endParaRPr lang="en-US" sz="1050" dirty="0"/>
          </a:p>
        </p:txBody>
      </p:sp>
      <p:sp>
        <p:nvSpPr>
          <p:cNvPr id="36" name="Text 31"/>
          <p:cNvSpPr txBox="1"/>
          <p:nvPr/>
        </p:nvSpPr>
        <p:spPr>
          <a:xfrm>
            <a:off x="8330184" y="3950208"/>
            <a:ext cx="2953512" cy="256032"/>
          </a:xfrm>
          <a:prstGeom prst="rect">
            <a:avLst/>
          </a:prstGeom>
          <a:noFill/>
          <a:ln/>
        </p:spPr>
        <p:txBody>
          <a:bodyPr wrap="square" lIns="0" tIns="0" rIns="0" bIns="0" rtlCol="0" anchor="t"/>
          <a:lstStyle/>
          <a:p>
            <a:pPr marL="0" indent="0">
              <a:buNone/>
            </a:pPr>
            <a:r>
              <a:rPr lang="en-US" sz="1200" b="1" dirty="0">
                <a:solidFill>
                  <a:srgbClr val="E0B564"/>
                </a:solidFill>
                <a:latin typeface="Inter 18pt" pitchFamily="34" charset="0"/>
                <a:ea typeface="Inter 18pt" pitchFamily="34" charset="-122"/>
                <a:cs typeface="Inter 18pt" pitchFamily="34" charset="-120"/>
              </a:rPr>
              <a:t>Covenant headroom</a:t>
            </a:r>
            <a:endParaRPr lang="en-US" sz="1200" dirty="0"/>
          </a:p>
        </p:txBody>
      </p:sp>
      <p:sp>
        <p:nvSpPr>
          <p:cNvPr id="37" name="Text 32"/>
          <p:cNvSpPr txBox="1"/>
          <p:nvPr/>
        </p:nvSpPr>
        <p:spPr>
          <a:xfrm>
            <a:off x="8330184" y="4197096"/>
            <a:ext cx="2953512" cy="320040"/>
          </a:xfrm>
          <a:prstGeom prst="rect">
            <a:avLst/>
          </a:prstGeom>
          <a:noFill/>
          <a:ln/>
        </p:spPr>
        <p:txBody>
          <a:bodyPr wrap="square" lIns="0" tIns="0" rIns="0" bIns="0" rtlCol="0" anchor="t"/>
          <a:lstStyle/>
          <a:p>
            <a:pPr marL="0" indent="0">
              <a:buNone/>
            </a:pPr>
            <a:r>
              <a:rPr lang="en-US" sz="1050" dirty="0">
                <a:solidFill>
                  <a:srgbClr val="A8A399"/>
                </a:solidFill>
                <a:latin typeface="Inter 18pt" pitchFamily="34" charset="0"/>
                <a:ea typeface="Inter 18pt" pitchFamily="34" charset="-122"/>
                <a:cs typeface="Inter 18pt" pitchFamily="34" charset="-120"/>
              </a:rPr>
              <a:t>Ratios tracked continuously against limits.</a:t>
            </a:r>
            <a:endParaRPr lang="en-US" sz="1050" dirty="0"/>
          </a:p>
        </p:txBody>
      </p:sp>
      <p:sp>
        <p:nvSpPr>
          <p:cNvPr id="38" name="Text 33"/>
          <p:cNvSpPr txBox="1"/>
          <p:nvPr/>
        </p:nvSpPr>
        <p:spPr>
          <a:xfrm>
            <a:off x="8330184" y="4553712"/>
            <a:ext cx="2953512" cy="256032"/>
          </a:xfrm>
          <a:prstGeom prst="rect">
            <a:avLst/>
          </a:prstGeom>
          <a:noFill/>
          <a:ln/>
        </p:spPr>
        <p:txBody>
          <a:bodyPr wrap="square" lIns="0" tIns="0" rIns="0" bIns="0" rtlCol="0" anchor="t"/>
          <a:lstStyle/>
          <a:p>
            <a:pPr marL="0" indent="0">
              <a:buNone/>
            </a:pPr>
            <a:r>
              <a:rPr lang="en-US" sz="1200" b="1" dirty="0">
                <a:solidFill>
                  <a:srgbClr val="E0B564"/>
                </a:solidFill>
                <a:latin typeface="Inter 18pt" pitchFamily="34" charset="0"/>
                <a:ea typeface="Inter 18pt" pitchFamily="34" charset="-122"/>
                <a:cs typeface="Inter 18pt" pitchFamily="34" charset="-120"/>
              </a:rPr>
              <a:t>Synergy tracking</a:t>
            </a:r>
            <a:endParaRPr lang="en-US" sz="1200" dirty="0"/>
          </a:p>
        </p:txBody>
      </p:sp>
      <p:sp>
        <p:nvSpPr>
          <p:cNvPr id="39" name="Text 34"/>
          <p:cNvSpPr txBox="1"/>
          <p:nvPr/>
        </p:nvSpPr>
        <p:spPr>
          <a:xfrm>
            <a:off x="8330184" y="4800600"/>
            <a:ext cx="2953512" cy="320040"/>
          </a:xfrm>
          <a:prstGeom prst="rect">
            <a:avLst/>
          </a:prstGeom>
          <a:noFill/>
          <a:ln/>
        </p:spPr>
        <p:txBody>
          <a:bodyPr wrap="square" lIns="0" tIns="0" rIns="0" bIns="0" rtlCol="0" anchor="t"/>
          <a:lstStyle/>
          <a:p>
            <a:pPr marL="0" indent="0">
              <a:buNone/>
            </a:pPr>
            <a:r>
              <a:rPr lang="en-US" sz="1050" dirty="0">
                <a:solidFill>
                  <a:srgbClr val="A8A399"/>
                </a:solidFill>
                <a:latin typeface="Inter 18pt" pitchFamily="34" charset="0"/>
                <a:ea typeface="Inter 18pt" pitchFamily="34" charset="-122"/>
                <a:cs typeface="Inter 18pt" pitchFamily="34" charset="-120"/>
              </a:rPr>
              <a:t>Post-acquisition savings as they land.</a:t>
            </a:r>
            <a:endParaRPr lang="en-US" sz="1050" dirty="0"/>
          </a:p>
        </p:txBody>
      </p:sp>
      <p:sp>
        <p:nvSpPr>
          <p:cNvPr id="40" name="Text 35"/>
          <p:cNvSpPr txBox="1"/>
          <p:nvPr/>
        </p:nvSpPr>
        <p:spPr>
          <a:xfrm>
            <a:off x="8330184" y="5157216"/>
            <a:ext cx="2953512" cy="256032"/>
          </a:xfrm>
          <a:prstGeom prst="rect">
            <a:avLst/>
          </a:prstGeom>
          <a:noFill/>
          <a:ln/>
        </p:spPr>
        <p:txBody>
          <a:bodyPr wrap="square" lIns="0" tIns="0" rIns="0" bIns="0" rtlCol="0" anchor="t"/>
          <a:lstStyle/>
          <a:p>
            <a:pPr marL="0" indent="0">
              <a:buNone/>
            </a:pPr>
            <a:r>
              <a:rPr lang="en-US" sz="1200" b="1" dirty="0">
                <a:solidFill>
                  <a:srgbClr val="E0B564"/>
                </a:solidFill>
                <a:latin typeface="Inter 18pt" pitchFamily="34" charset="0"/>
                <a:ea typeface="Inter 18pt" pitchFamily="34" charset="-122"/>
                <a:cs typeface="Inter 18pt" pitchFamily="34" charset="-120"/>
              </a:rPr>
              <a:t>Audit sampling</a:t>
            </a:r>
            <a:endParaRPr lang="en-US" sz="1200" dirty="0"/>
          </a:p>
        </p:txBody>
      </p:sp>
      <p:sp>
        <p:nvSpPr>
          <p:cNvPr id="41" name="Text 36"/>
          <p:cNvSpPr txBox="1"/>
          <p:nvPr/>
        </p:nvSpPr>
        <p:spPr>
          <a:xfrm>
            <a:off x="8330184" y="5404104"/>
            <a:ext cx="2953512" cy="320040"/>
          </a:xfrm>
          <a:prstGeom prst="rect">
            <a:avLst/>
          </a:prstGeom>
          <a:noFill/>
          <a:ln/>
        </p:spPr>
        <p:txBody>
          <a:bodyPr wrap="square" lIns="0" tIns="0" rIns="0" bIns="0" rtlCol="0" anchor="t"/>
          <a:lstStyle/>
          <a:p>
            <a:pPr marL="0" indent="0">
              <a:buNone/>
            </a:pPr>
            <a:r>
              <a:rPr lang="en-US" sz="1050" dirty="0">
                <a:solidFill>
                  <a:srgbClr val="A8A399"/>
                </a:solidFill>
                <a:latin typeface="Inter 18pt" pitchFamily="34" charset="0"/>
                <a:ea typeface="Inter 18pt" pitchFamily="34" charset="-122"/>
                <a:cs typeface="Inter 18pt" pitchFamily="34" charset="-120"/>
              </a:rPr>
              <a:t>Risk-based selection driven by real behaviour.</a:t>
            </a:r>
            <a:endParaRPr lang="en-US" sz="1050" dirty="0"/>
          </a:p>
        </p:txBody>
      </p:sp>
      <p:sp>
        <p:nvSpPr>
          <p:cNvPr id="42" name="Text 37"/>
          <p:cNvSpPr txBox="1"/>
          <p:nvPr/>
        </p:nvSpPr>
        <p:spPr>
          <a:xfrm>
            <a:off x="685800" y="5943600"/>
            <a:ext cx="10789920" cy="274320"/>
          </a:xfrm>
          <a:prstGeom prst="rect">
            <a:avLst/>
          </a:prstGeom>
          <a:noFill/>
          <a:ln/>
        </p:spPr>
        <p:txBody>
          <a:bodyPr wrap="square" lIns="0" tIns="0" rIns="0" bIns="0" rtlCol="0" anchor="t"/>
          <a:lstStyle/>
          <a:p>
            <a:pPr marL="0" indent="0">
              <a:buNone/>
            </a:pPr>
            <a:r>
              <a:rPr lang="en-US" sz="1100" i="1" dirty="0">
                <a:solidFill>
                  <a:srgbClr val="E0B564"/>
                </a:solidFill>
                <a:latin typeface="Inter 18pt" pitchFamily="34" charset="0"/>
                <a:ea typeface="Inter 18pt" pitchFamily="34" charset="-122"/>
                <a:cs typeface="Inter 18pt" pitchFamily="34" charset="-120"/>
              </a:rPr>
              <a:t>Every example runs on the same data: a time-stamped history of the node pairs you choose to watch, in a table you own.</a:t>
            </a:r>
            <a:endParaRPr lang="en-US" sz="1100" dirty="0"/>
          </a:p>
        </p:txBody>
      </p:sp>
      <p:sp>
        <p:nvSpPr>
          <p:cNvPr id="43" name="Text 38"/>
          <p:cNvSpPr txBox="1"/>
          <p:nvPr/>
        </p:nvSpPr>
        <p:spPr>
          <a:xfrm>
            <a:off x="685800" y="6400800"/>
            <a:ext cx="3657600" cy="228600"/>
          </a:xfrm>
          <a:prstGeom prst="rect">
            <a:avLst/>
          </a:prstGeom>
          <a:noFill/>
          <a:ln/>
        </p:spPr>
        <p:txBody>
          <a:bodyPr wrap="square" lIns="0" tIns="0" rIns="0" bIns="0" rtlCol="0" anchor="t"/>
          <a:lstStyle/>
          <a:p>
            <a:pPr marL="0" indent="0">
              <a:buNone/>
            </a:pPr>
            <a:r>
              <a:rPr lang="en-US" sz="900" b="1" kern="0" spc="200" dirty="0">
                <a:solidFill>
                  <a:srgbClr val="F0EDE6"/>
                </a:solidFill>
                <a:latin typeface="Inter 18pt" pitchFamily="34" charset="0"/>
                <a:ea typeface="Inter 18pt" pitchFamily="34" charset="-122"/>
                <a:cs typeface="Inter 18pt" pitchFamily="34" charset="-120"/>
              </a:rPr>
              <a:t>WEVO</a:t>
            </a:r>
            <a:r>
              <a:rPr lang="en-US" sz="900" dirty="0">
                <a:solidFill>
                  <a:srgbClr val="6E6A63"/>
                </a:solidFill>
                <a:latin typeface="Inter 18pt" pitchFamily="34" charset="0"/>
                <a:ea typeface="Inter 18pt" pitchFamily="34" charset="-122"/>
                <a:cs typeface="Inter 18pt" pitchFamily="34" charset="-120"/>
              </a:rPr>
              <a:t>  GL Analytics</a:t>
            </a:r>
            <a:endParaRPr lang="en-US" sz="900" dirty="0"/>
          </a:p>
        </p:txBody>
      </p:sp>
      <p:sp>
        <p:nvSpPr>
          <p:cNvPr id="44" name="Text 39"/>
          <p:cNvSpPr txBox="1"/>
          <p:nvPr/>
        </p:nvSpPr>
        <p:spPr>
          <a:xfrm>
            <a:off x="10591495" y="6400800"/>
            <a:ext cx="914400" cy="228600"/>
          </a:xfrm>
          <a:prstGeom prst="rect">
            <a:avLst/>
          </a:prstGeom>
          <a:noFill/>
          <a:ln/>
        </p:spPr>
        <p:txBody>
          <a:bodyPr wrap="square" lIns="0" tIns="0" rIns="0" bIns="0" rtlCol="0" anchor="t"/>
          <a:lstStyle/>
          <a:p>
            <a:pPr marL="0" indent="0" algn="r">
              <a:buNone/>
            </a:pPr>
            <a:r>
              <a:rPr lang="en-US" sz="900" dirty="0">
                <a:solidFill>
                  <a:srgbClr val="6E6A63"/>
                </a:solidFill>
                <a:latin typeface="Inter 18pt" pitchFamily="34" charset="0"/>
                <a:ea typeface="Inter 18pt" pitchFamily="34" charset="-122"/>
                <a:cs typeface="Inter 18pt"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0B0D"/>
        </a:solidFill>
        <a:effectLst/>
      </p:bgPr>
    </p:bg>
    <p:spTree>
      <p:nvGrpSpPr>
        <p:cNvPr id="1" name=""/>
        <p:cNvGrpSpPr/>
        <p:nvPr/>
      </p:nvGrpSpPr>
      <p:grpSpPr>
        <a:xfrm>
          <a:off x="0" y="0"/>
          <a:ext cx="0" cy="0"/>
          <a:chOff x="0" y="0"/>
          <a:chExt cx="0" cy="0"/>
        </a:xfrm>
      </p:grpSpPr>
      <p:sp>
        <p:nvSpPr>
          <p:cNvPr id="2" name="Text 0"/>
          <p:cNvSpPr txBox="1"/>
          <p:nvPr/>
        </p:nvSpPr>
        <p:spPr>
          <a:xfrm>
            <a:off x="685800" y="566928"/>
            <a:ext cx="9144000" cy="274320"/>
          </a:xfrm>
          <a:prstGeom prst="rect">
            <a:avLst/>
          </a:prstGeom>
          <a:noFill/>
          <a:ln/>
        </p:spPr>
        <p:txBody>
          <a:bodyPr wrap="square" lIns="0" tIns="0" rIns="0" bIns="0" rtlCol="0" anchor="t"/>
          <a:lstStyle/>
          <a:p>
            <a:pPr marL="0" indent="0">
              <a:buNone/>
            </a:pPr>
            <a:r>
              <a:rPr lang="en-US" sz="1050" b="1" kern="0" spc="300" dirty="0">
                <a:solidFill>
                  <a:srgbClr val="C8922A"/>
                </a:solidFill>
                <a:latin typeface="Inter 18pt" pitchFamily="34" charset="0"/>
                <a:ea typeface="Inter 18pt" pitchFamily="34" charset="-122"/>
                <a:cs typeface="Inter 18pt" pitchFamily="34" charset="-120"/>
              </a:rPr>
              <a:t>REPORTS BY EMAIL</a:t>
            </a:r>
            <a:endParaRPr lang="en-US" sz="1050" dirty="0"/>
          </a:p>
        </p:txBody>
      </p:sp>
      <p:sp>
        <p:nvSpPr>
          <p:cNvPr id="3" name="Text 1"/>
          <p:cNvSpPr txBox="1"/>
          <p:nvPr/>
        </p:nvSpPr>
        <p:spPr>
          <a:xfrm>
            <a:off x="685800" y="868680"/>
            <a:ext cx="10789920" cy="914400"/>
          </a:xfrm>
          <a:prstGeom prst="rect">
            <a:avLst/>
          </a:prstGeom>
          <a:noFill/>
          <a:ln/>
        </p:spPr>
        <p:txBody>
          <a:bodyPr wrap="square" lIns="0" tIns="0" rIns="0" bIns="0" rtlCol="0" anchor="t"/>
          <a:lstStyle/>
          <a:p>
            <a:pPr marL="0" indent="0">
              <a:lnSpc>
                <a:spcPct val="95000"/>
              </a:lnSpc>
              <a:buNone/>
            </a:pPr>
            <a:r>
              <a:rPr lang="en-US" sz="3400" dirty="0">
                <a:solidFill>
                  <a:srgbClr val="F0EDE6"/>
                </a:solidFill>
                <a:latin typeface="Cormorant Garamond SemiBold" pitchFamily="34" charset="0"/>
                <a:ea typeface="Cormorant Garamond SemiBold" pitchFamily="34" charset="-122"/>
                <a:cs typeface="Cormorant Garamond SemiBold" pitchFamily="34" charset="-120"/>
              </a:rPr>
              <a:t>Their numbers, in their inbox. No login, no seat.</a:t>
            </a:r>
            <a:endParaRPr lang="en-US" sz="3400" dirty="0"/>
          </a:p>
        </p:txBody>
      </p:sp>
      <p:sp>
        <p:nvSpPr>
          <p:cNvPr id="4" name="Text 2"/>
          <p:cNvSpPr txBox="1"/>
          <p:nvPr/>
        </p:nvSpPr>
        <p:spPr>
          <a:xfrm>
            <a:off x="685800" y="1856232"/>
            <a:ext cx="457200" cy="457200"/>
          </a:xfrm>
          <a:prstGeom prst="rect">
            <a:avLst/>
          </a:prstGeom>
          <a:noFill/>
          <a:ln/>
        </p:spPr>
        <p:txBody>
          <a:bodyPr wrap="square" lIns="0" tIns="0" rIns="0" bIns="0" rtlCol="0" anchor="t"/>
          <a:lstStyle/>
          <a:p>
            <a:pPr marL="0" indent="0">
              <a:buNone/>
            </a:pPr>
            <a:r>
              <a:rPr lang="en-US" sz="2600" i="1" dirty="0">
                <a:solidFill>
                  <a:srgbClr val="C8922A"/>
                </a:solidFill>
                <a:latin typeface="Cormorant Garamond" pitchFamily="34" charset="0"/>
                <a:ea typeface="Cormorant Garamond" pitchFamily="34" charset="-122"/>
                <a:cs typeface="Cormorant Garamond" pitchFamily="34" charset="-120"/>
              </a:rPr>
              <a:t>1</a:t>
            </a:r>
            <a:endParaRPr lang="en-US" sz="2600" dirty="0"/>
          </a:p>
        </p:txBody>
      </p:sp>
      <p:sp>
        <p:nvSpPr>
          <p:cNvPr id="5" name="Text 3"/>
          <p:cNvSpPr txBox="1"/>
          <p:nvPr/>
        </p:nvSpPr>
        <p:spPr>
          <a:xfrm>
            <a:off x="1188720" y="1874520"/>
            <a:ext cx="4572000" cy="292608"/>
          </a:xfrm>
          <a:prstGeom prst="rect">
            <a:avLst/>
          </a:prstGeom>
          <a:noFill/>
          <a:ln/>
        </p:spPr>
        <p:txBody>
          <a:bodyPr wrap="square" lIns="0" tIns="0" rIns="0" bIns="0" rtlCol="0" anchor="t"/>
          <a:lstStyle/>
          <a:p>
            <a:pPr marL="0" indent="0">
              <a:buNone/>
            </a:pPr>
            <a:r>
              <a:rPr lang="en-US" sz="1350" b="1" dirty="0">
                <a:solidFill>
                  <a:srgbClr val="F0EDE6"/>
                </a:solidFill>
                <a:latin typeface="Inter 18pt" pitchFamily="34" charset="0"/>
                <a:ea typeface="Inter 18pt" pitchFamily="34" charset="-122"/>
                <a:cs typeface="Inter 18pt" pitchFamily="34" charset="-120"/>
              </a:rPr>
              <a:t>A form arrives by email</a:t>
            </a:r>
            <a:endParaRPr lang="en-US" sz="1350" dirty="0"/>
          </a:p>
        </p:txBody>
      </p:sp>
      <p:sp>
        <p:nvSpPr>
          <p:cNvPr id="6" name="Text 4"/>
          <p:cNvSpPr txBox="1"/>
          <p:nvPr/>
        </p:nvSpPr>
        <p:spPr>
          <a:xfrm>
            <a:off x="1188720" y="2176272"/>
            <a:ext cx="4572000" cy="457200"/>
          </a:xfrm>
          <a:prstGeom prst="rect">
            <a:avLst/>
          </a:prstGeom>
          <a:noFill/>
          <a:ln/>
        </p:spPr>
        <p:txBody>
          <a:bodyPr wrap="square" lIns="0" tIns="0" rIns="0" bIns="0" rtlCol="0" anchor="t"/>
          <a:lstStyle/>
          <a:p>
            <a:pPr marL="0" indent="0">
              <a:lnSpc>
                <a:spcPct val="120000"/>
              </a:lnSpc>
              <a:buNone/>
            </a:pPr>
            <a:r>
              <a:rPr lang="en-US" sz="1100" dirty="0">
                <a:solidFill>
                  <a:srgbClr val="A8A399"/>
                </a:solidFill>
                <a:latin typeface="Inter 18pt" pitchFamily="34" charset="0"/>
                <a:ea typeface="Inter 18pt" pitchFamily="34" charset="-122"/>
                <a:cs typeface="Inter 18pt" pitchFamily="34" charset="-120"/>
              </a:rPr>
              <a:t>On your schedule, listing only the reports each person may see.</a:t>
            </a:r>
            <a:endParaRPr lang="en-US" sz="1100" dirty="0"/>
          </a:p>
        </p:txBody>
      </p:sp>
      <p:sp>
        <p:nvSpPr>
          <p:cNvPr id="7" name="Text 5"/>
          <p:cNvSpPr txBox="1"/>
          <p:nvPr/>
        </p:nvSpPr>
        <p:spPr>
          <a:xfrm>
            <a:off x="685800" y="2624328"/>
            <a:ext cx="457200" cy="457200"/>
          </a:xfrm>
          <a:prstGeom prst="rect">
            <a:avLst/>
          </a:prstGeom>
          <a:noFill/>
          <a:ln/>
        </p:spPr>
        <p:txBody>
          <a:bodyPr wrap="square" lIns="0" tIns="0" rIns="0" bIns="0" rtlCol="0" anchor="t"/>
          <a:lstStyle/>
          <a:p>
            <a:pPr marL="0" indent="0">
              <a:buNone/>
            </a:pPr>
            <a:r>
              <a:rPr lang="en-US" sz="2600" i="1" dirty="0">
                <a:solidFill>
                  <a:srgbClr val="C8922A"/>
                </a:solidFill>
                <a:latin typeface="Cormorant Garamond" pitchFamily="34" charset="0"/>
                <a:ea typeface="Cormorant Garamond" pitchFamily="34" charset="-122"/>
                <a:cs typeface="Cormorant Garamond" pitchFamily="34" charset="-120"/>
              </a:rPr>
              <a:t>2</a:t>
            </a:r>
            <a:endParaRPr lang="en-US" sz="2600" dirty="0"/>
          </a:p>
        </p:txBody>
      </p:sp>
      <p:sp>
        <p:nvSpPr>
          <p:cNvPr id="8" name="Text 6"/>
          <p:cNvSpPr txBox="1"/>
          <p:nvPr/>
        </p:nvSpPr>
        <p:spPr>
          <a:xfrm>
            <a:off x="1188720" y="2642616"/>
            <a:ext cx="4572000" cy="292608"/>
          </a:xfrm>
          <a:prstGeom prst="rect">
            <a:avLst/>
          </a:prstGeom>
          <a:noFill/>
          <a:ln/>
        </p:spPr>
        <p:txBody>
          <a:bodyPr wrap="square" lIns="0" tIns="0" rIns="0" bIns="0" rtlCol="0" anchor="t"/>
          <a:lstStyle/>
          <a:p>
            <a:pPr marL="0" indent="0">
              <a:buNone/>
            </a:pPr>
            <a:r>
              <a:rPr lang="en-US" sz="1350" b="1" dirty="0">
                <a:solidFill>
                  <a:srgbClr val="F0EDE6"/>
                </a:solidFill>
                <a:latin typeface="Inter 18pt" pitchFamily="34" charset="0"/>
                <a:ea typeface="Inter 18pt" pitchFamily="34" charset="-122"/>
                <a:cs typeface="Inter 18pt" pitchFamily="34" charset="-120"/>
              </a:rPr>
              <a:t>They set what they want</a:t>
            </a:r>
            <a:endParaRPr lang="en-US" sz="1350" dirty="0"/>
          </a:p>
        </p:txBody>
      </p:sp>
      <p:sp>
        <p:nvSpPr>
          <p:cNvPr id="9" name="Text 7"/>
          <p:cNvSpPr txBox="1"/>
          <p:nvPr/>
        </p:nvSpPr>
        <p:spPr>
          <a:xfrm>
            <a:off x="1188720" y="2944368"/>
            <a:ext cx="4572000" cy="457200"/>
          </a:xfrm>
          <a:prstGeom prst="rect">
            <a:avLst/>
          </a:prstGeom>
          <a:noFill/>
          <a:ln/>
        </p:spPr>
        <p:txBody>
          <a:bodyPr wrap="square" lIns="0" tIns="0" rIns="0" bIns="0" rtlCol="0" anchor="t"/>
          <a:lstStyle/>
          <a:p>
            <a:pPr marL="0" indent="0">
              <a:lnSpc>
                <a:spcPct val="120000"/>
              </a:lnSpc>
              <a:buNone/>
            </a:pPr>
            <a:r>
              <a:rPr lang="en-US" sz="1100" dirty="0">
                <a:solidFill>
                  <a:srgbClr val="A8A399"/>
                </a:solidFill>
                <a:latin typeface="Inter 18pt" pitchFamily="34" charset="0"/>
                <a:ea typeface="Inter 18pt" pitchFamily="34" charset="-122"/>
                <a:cs typeface="Inter 18pt" pitchFamily="34" charset="-120"/>
              </a:rPr>
              <a:t>Year, periods, currency and output format, then Send Request.</a:t>
            </a:r>
            <a:endParaRPr lang="en-US" sz="1100" dirty="0"/>
          </a:p>
        </p:txBody>
      </p:sp>
      <p:sp>
        <p:nvSpPr>
          <p:cNvPr id="10" name="Text 8"/>
          <p:cNvSpPr txBox="1"/>
          <p:nvPr/>
        </p:nvSpPr>
        <p:spPr>
          <a:xfrm>
            <a:off x="685800" y="3392424"/>
            <a:ext cx="457200" cy="457200"/>
          </a:xfrm>
          <a:prstGeom prst="rect">
            <a:avLst/>
          </a:prstGeom>
          <a:noFill/>
          <a:ln/>
        </p:spPr>
        <p:txBody>
          <a:bodyPr wrap="square" lIns="0" tIns="0" rIns="0" bIns="0" rtlCol="0" anchor="t"/>
          <a:lstStyle/>
          <a:p>
            <a:pPr marL="0" indent="0">
              <a:buNone/>
            </a:pPr>
            <a:r>
              <a:rPr lang="en-US" sz="2600" i="1" dirty="0">
                <a:solidFill>
                  <a:srgbClr val="C8922A"/>
                </a:solidFill>
                <a:latin typeface="Cormorant Garamond" pitchFamily="34" charset="0"/>
                <a:ea typeface="Cormorant Garamond" pitchFamily="34" charset="-122"/>
                <a:cs typeface="Cormorant Garamond" pitchFamily="34" charset="-120"/>
              </a:rPr>
              <a:t>3</a:t>
            </a:r>
            <a:endParaRPr lang="en-US" sz="2600" dirty="0"/>
          </a:p>
        </p:txBody>
      </p:sp>
      <p:sp>
        <p:nvSpPr>
          <p:cNvPr id="11" name="Text 9"/>
          <p:cNvSpPr txBox="1"/>
          <p:nvPr/>
        </p:nvSpPr>
        <p:spPr>
          <a:xfrm>
            <a:off x="1188720" y="3410712"/>
            <a:ext cx="4572000" cy="292608"/>
          </a:xfrm>
          <a:prstGeom prst="rect">
            <a:avLst/>
          </a:prstGeom>
          <a:noFill/>
          <a:ln/>
        </p:spPr>
        <p:txBody>
          <a:bodyPr wrap="square" lIns="0" tIns="0" rIns="0" bIns="0" rtlCol="0" anchor="t"/>
          <a:lstStyle/>
          <a:p>
            <a:pPr marL="0" indent="0">
              <a:buNone/>
            </a:pPr>
            <a:r>
              <a:rPr lang="en-US" sz="1350" b="1" dirty="0">
                <a:solidFill>
                  <a:srgbClr val="F0EDE6"/>
                </a:solidFill>
                <a:latin typeface="Inter 18pt" pitchFamily="34" charset="0"/>
                <a:ea typeface="Inter 18pt" pitchFamily="34" charset="-122"/>
                <a:cs typeface="Inter 18pt" pitchFamily="34" charset="-120"/>
              </a:rPr>
              <a:t>Wevo checks and builds it</a:t>
            </a:r>
            <a:endParaRPr lang="en-US" sz="1350" dirty="0"/>
          </a:p>
        </p:txBody>
      </p:sp>
      <p:sp>
        <p:nvSpPr>
          <p:cNvPr id="12" name="Text 10"/>
          <p:cNvSpPr txBox="1"/>
          <p:nvPr/>
        </p:nvSpPr>
        <p:spPr>
          <a:xfrm>
            <a:off x="1188720" y="3712464"/>
            <a:ext cx="4572000" cy="457200"/>
          </a:xfrm>
          <a:prstGeom prst="rect">
            <a:avLst/>
          </a:prstGeom>
          <a:noFill/>
          <a:ln/>
        </p:spPr>
        <p:txBody>
          <a:bodyPr wrap="square" lIns="0" tIns="0" rIns="0" bIns="0" rtlCol="0" anchor="t"/>
          <a:lstStyle/>
          <a:p>
            <a:pPr marL="0" indent="0">
              <a:lnSpc>
                <a:spcPct val="120000"/>
              </a:lnSpc>
              <a:buNone/>
            </a:pPr>
            <a:r>
              <a:rPr lang="en-US" sz="1100" dirty="0">
                <a:solidFill>
                  <a:srgbClr val="A8A399"/>
                </a:solidFill>
                <a:latin typeface="Inter 18pt" pitchFamily="34" charset="0"/>
                <a:ea typeface="Inter 18pt" pitchFamily="34" charset="-122"/>
                <a:cs typeface="Inter 18pt" pitchFamily="34" charset="-120"/>
              </a:rPr>
              <a:t>Validated against who they are, built from figures minutes old.</a:t>
            </a:r>
            <a:endParaRPr lang="en-US" sz="1100" dirty="0"/>
          </a:p>
        </p:txBody>
      </p:sp>
      <p:sp>
        <p:nvSpPr>
          <p:cNvPr id="13" name="Text 11"/>
          <p:cNvSpPr txBox="1"/>
          <p:nvPr/>
        </p:nvSpPr>
        <p:spPr>
          <a:xfrm>
            <a:off x="685800" y="4160520"/>
            <a:ext cx="457200" cy="457200"/>
          </a:xfrm>
          <a:prstGeom prst="rect">
            <a:avLst/>
          </a:prstGeom>
          <a:noFill/>
          <a:ln/>
        </p:spPr>
        <p:txBody>
          <a:bodyPr wrap="square" lIns="0" tIns="0" rIns="0" bIns="0" rtlCol="0" anchor="t"/>
          <a:lstStyle/>
          <a:p>
            <a:pPr marL="0" indent="0">
              <a:buNone/>
            </a:pPr>
            <a:r>
              <a:rPr lang="en-US" sz="2600" i="1" dirty="0">
                <a:solidFill>
                  <a:srgbClr val="C8922A"/>
                </a:solidFill>
                <a:latin typeface="Cormorant Garamond" pitchFamily="34" charset="0"/>
                <a:ea typeface="Cormorant Garamond" pitchFamily="34" charset="-122"/>
                <a:cs typeface="Cormorant Garamond" pitchFamily="34" charset="-120"/>
              </a:rPr>
              <a:t>4</a:t>
            </a:r>
            <a:endParaRPr lang="en-US" sz="2600" dirty="0"/>
          </a:p>
        </p:txBody>
      </p:sp>
      <p:sp>
        <p:nvSpPr>
          <p:cNvPr id="14" name="Text 12"/>
          <p:cNvSpPr txBox="1"/>
          <p:nvPr/>
        </p:nvSpPr>
        <p:spPr>
          <a:xfrm>
            <a:off x="1188720" y="4178808"/>
            <a:ext cx="4572000" cy="292608"/>
          </a:xfrm>
          <a:prstGeom prst="rect">
            <a:avLst/>
          </a:prstGeom>
          <a:noFill/>
          <a:ln/>
        </p:spPr>
        <p:txBody>
          <a:bodyPr wrap="square" lIns="0" tIns="0" rIns="0" bIns="0" rtlCol="0" anchor="t"/>
          <a:lstStyle/>
          <a:p>
            <a:pPr marL="0" indent="0">
              <a:buNone/>
            </a:pPr>
            <a:r>
              <a:rPr lang="en-US" sz="1350" b="1" dirty="0">
                <a:solidFill>
                  <a:srgbClr val="F0EDE6"/>
                </a:solidFill>
                <a:latin typeface="Inter 18pt" pitchFamily="34" charset="0"/>
                <a:ea typeface="Inter 18pt" pitchFamily="34" charset="-122"/>
                <a:cs typeface="Inter 18pt" pitchFamily="34" charset="-120"/>
              </a:rPr>
              <a:t>The report comes back</a:t>
            </a:r>
            <a:endParaRPr lang="en-US" sz="1350" dirty="0"/>
          </a:p>
        </p:txBody>
      </p:sp>
      <p:sp>
        <p:nvSpPr>
          <p:cNvPr id="15" name="Text 13"/>
          <p:cNvSpPr txBox="1"/>
          <p:nvPr/>
        </p:nvSpPr>
        <p:spPr>
          <a:xfrm>
            <a:off x="1188720" y="4480560"/>
            <a:ext cx="4572000" cy="457200"/>
          </a:xfrm>
          <a:prstGeom prst="rect">
            <a:avLst/>
          </a:prstGeom>
          <a:noFill/>
          <a:ln/>
        </p:spPr>
        <p:txBody>
          <a:bodyPr wrap="square" lIns="0" tIns="0" rIns="0" bIns="0" rtlCol="0" anchor="t"/>
          <a:lstStyle/>
          <a:p>
            <a:pPr marL="0" indent="0">
              <a:lnSpc>
                <a:spcPct val="120000"/>
              </a:lnSpc>
              <a:buNone/>
            </a:pPr>
            <a:r>
              <a:rPr lang="en-US" sz="1100" dirty="0">
                <a:solidFill>
                  <a:srgbClr val="A8A399"/>
                </a:solidFill>
                <a:latin typeface="Inter 18pt" pitchFamily="34" charset="0"/>
                <a:ea typeface="Inter 18pt" pitchFamily="34" charset="-122"/>
                <a:cs typeface="Inter 18pt" pitchFamily="34" charset="-120"/>
              </a:rPr>
              <a:t>A reply with the report zipped, normally within a minute or two. TXT, PDF, HTML or CSV, optionally password protected.</a:t>
            </a:r>
            <a:endParaRPr lang="en-US" sz="1100" dirty="0"/>
          </a:p>
        </p:txBody>
      </p:sp>
      <p:sp>
        <p:nvSpPr>
          <p:cNvPr id="16" name="Shape 14"/>
          <p:cNvSpPr/>
          <p:nvPr/>
        </p:nvSpPr>
        <p:spPr>
          <a:xfrm>
            <a:off x="685800" y="5029200"/>
            <a:ext cx="5074920" cy="1024128"/>
          </a:xfrm>
          <a:prstGeom prst="roundRect">
            <a:avLst>
              <a:gd name="adj" fmla="val 8929"/>
            </a:avLst>
          </a:prstGeom>
          <a:solidFill>
            <a:srgbClr val="171A1F"/>
          </a:solidFill>
          <a:ln w="9525">
            <a:solidFill>
              <a:srgbClr val="C8922A"/>
            </a:solidFill>
            <a:prstDash val="solid"/>
          </a:ln>
        </p:spPr>
      </p:sp>
      <p:sp>
        <p:nvSpPr>
          <p:cNvPr id="17" name="Text 15"/>
          <p:cNvSpPr txBox="1"/>
          <p:nvPr/>
        </p:nvSpPr>
        <p:spPr>
          <a:xfrm>
            <a:off x="914400" y="5166360"/>
            <a:ext cx="4617720" cy="594360"/>
          </a:xfrm>
          <a:prstGeom prst="rect">
            <a:avLst/>
          </a:prstGeom>
          <a:noFill/>
          <a:ln/>
        </p:spPr>
        <p:txBody>
          <a:bodyPr wrap="square" lIns="0" tIns="0" rIns="0" bIns="0" rtlCol="0" anchor="t"/>
          <a:lstStyle/>
          <a:p>
            <a:pPr marL="0" indent="0">
              <a:lnSpc>
                <a:spcPct val="100000"/>
              </a:lnSpc>
              <a:buNone/>
            </a:pPr>
            <a:r>
              <a:rPr lang="en-US" sz="1600" i="1" dirty="0">
                <a:solidFill>
                  <a:srgbClr val="E0B564"/>
                </a:solidFill>
                <a:latin typeface="Cormorant Garamond" pitchFamily="34" charset="0"/>
                <a:ea typeface="Cormorant Garamond" pitchFamily="34" charset="-122"/>
                <a:cs typeface="Cormorant Garamond" pitchFamily="34" charset="-120"/>
              </a:rPr>
              <a:t>A request can narrow what someone sees. It can never widen it.</a:t>
            </a:r>
            <a:endParaRPr lang="en-US" sz="1600" dirty="0"/>
          </a:p>
        </p:txBody>
      </p:sp>
      <p:sp>
        <p:nvSpPr>
          <p:cNvPr id="18" name="Text 16"/>
          <p:cNvSpPr txBox="1"/>
          <p:nvPr/>
        </p:nvSpPr>
        <p:spPr>
          <a:xfrm>
            <a:off x="914400" y="5687568"/>
            <a:ext cx="4617720" cy="274320"/>
          </a:xfrm>
          <a:prstGeom prst="rect">
            <a:avLst/>
          </a:prstGeom>
          <a:noFill/>
          <a:ln/>
        </p:spPr>
        <p:txBody>
          <a:bodyPr wrap="square" lIns="0" tIns="0" rIns="0" bIns="0" rtlCol="0" anchor="t"/>
          <a:lstStyle/>
          <a:p>
            <a:pPr marL="0" indent="0">
              <a:buNone/>
            </a:pPr>
            <a:r>
              <a:rPr lang="en-US" sz="1050" dirty="0">
                <a:solidFill>
                  <a:srgbClr val="A8A399"/>
                </a:solidFill>
                <a:latin typeface="Inter 18pt" pitchFamily="34" charset="0"/>
                <a:ea typeface="Inter 18pt" pitchFamily="34" charset="-122"/>
                <a:cs typeface="Inter 18pt" pitchFamily="34" charset="-120"/>
              </a:rPr>
              <a:t>No limit on recipients, and no seat to buy for any of them.</a:t>
            </a:r>
            <a:endParaRPr lang="en-US" sz="1050" dirty="0"/>
          </a:p>
        </p:txBody>
      </p:sp>
      <p:sp>
        <p:nvSpPr>
          <p:cNvPr id="19" name="Shape 17"/>
          <p:cNvSpPr/>
          <p:nvPr/>
        </p:nvSpPr>
        <p:spPr>
          <a:xfrm>
            <a:off x="6140774" y="1819656"/>
            <a:ext cx="5365122" cy="4270248"/>
          </a:xfrm>
          <a:prstGeom prst="roundRect">
            <a:avLst>
              <a:gd name="adj" fmla="val 1713"/>
            </a:avLst>
          </a:prstGeom>
          <a:solidFill>
            <a:srgbClr val="FFFFFF"/>
          </a:solidFill>
          <a:ln w="12700">
            <a:solidFill>
              <a:srgbClr val="C8922A"/>
            </a:solidFill>
            <a:prstDash val="solid"/>
          </a:ln>
          <a:effectLst>
            <a:outerShdw blurRad="254000" dist="76200" dir="5400000" algn="bl" rotWithShape="0">
              <a:srgbClr val="000000">
                <a:alpha val="50000"/>
              </a:srgbClr>
            </a:outerShdw>
          </a:effectLst>
        </p:spPr>
      </p:sp>
      <p:pic>
        <p:nvPicPr>
          <p:cNvPr id="20" name="Media 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195638" y="1874520"/>
            <a:ext cx="5255394" cy="4160520"/>
          </a:xfrm>
          <a:prstGeom prst="rect">
            <a:avLst/>
          </a:prstGeom>
        </p:spPr>
      </p:pic>
      <p:sp>
        <p:nvSpPr>
          <p:cNvPr id="21" name="Text 18"/>
          <p:cNvSpPr txBox="1"/>
          <p:nvPr/>
        </p:nvSpPr>
        <p:spPr>
          <a:xfrm>
            <a:off x="6195638" y="6144768"/>
            <a:ext cx="5255394" cy="274320"/>
          </a:xfrm>
          <a:prstGeom prst="rect">
            <a:avLst/>
          </a:prstGeom>
          <a:noFill/>
          <a:ln/>
        </p:spPr>
        <p:txBody>
          <a:bodyPr wrap="square" lIns="0" tIns="0" rIns="0" bIns="0" rtlCol="0" anchor="t"/>
          <a:lstStyle/>
          <a:p>
            <a:pPr marL="0" indent="0">
              <a:buNone/>
            </a:pPr>
            <a:r>
              <a:rPr lang="en-US" sz="1000" i="1" dirty="0">
                <a:solidFill>
                  <a:srgbClr val="E0B564"/>
                </a:solidFill>
                <a:latin typeface="Inter 18pt" pitchFamily="34" charset="0"/>
                <a:ea typeface="Inter 18pt" pitchFamily="34" charset="-122"/>
                <a:cs typeface="Inter 18pt" pitchFamily="34" charset="-120"/>
              </a:rPr>
              <a:t>The request form, recorded live. Click to play (17 seconds).</a:t>
            </a:r>
            <a:endParaRPr lang="en-US" sz="1000" dirty="0"/>
          </a:p>
        </p:txBody>
      </p:sp>
      <p:sp>
        <p:nvSpPr>
          <p:cNvPr id="22" name="Text 19"/>
          <p:cNvSpPr txBox="1"/>
          <p:nvPr/>
        </p:nvSpPr>
        <p:spPr>
          <a:xfrm>
            <a:off x="685800" y="6400800"/>
            <a:ext cx="3657600" cy="228600"/>
          </a:xfrm>
          <a:prstGeom prst="rect">
            <a:avLst/>
          </a:prstGeom>
          <a:noFill/>
          <a:ln/>
        </p:spPr>
        <p:txBody>
          <a:bodyPr wrap="square" lIns="0" tIns="0" rIns="0" bIns="0" rtlCol="0" anchor="t"/>
          <a:lstStyle/>
          <a:p>
            <a:pPr marL="0" indent="0">
              <a:buNone/>
            </a:pPr>
            <a:r>
              <a:rPr lang="en-US" sz="900" b="1" kern="0" spc="200" dirty="0">
                <a:solidFill>
                  <a:srgbClr val="F0EDE6"/>
                </a:solidFill>
                <a:latin typeface="Inter 18pt" pitchFamily="34" charset="0"/>
                <a:ea typeface="Inter 18pt" pitchFamily="34" charset="-122"/>
                <a:cs typeface="Inter 18pt" pitchFamily="34" charset="-120"/>
              </a:rPr>
              <a:t>WEVO</a:t>
            </a:r>
            <a:r>
              <a:rPr lang="en-US" sz="900" dirty="0">
                <a:solidFill>
                  <a:srgbClr val="6E6A63"/>
                </a:solidFill>
                <a:latin typeface="Inter 18pt" pitchFamily="34" charset="0"/>
                <a:ea typeface="Inter 18pt" pitchFamily="34" charset="-122"/>
                <a:cs typeface="Inter 18pt" pitchFamily="34" charset="-120"/>
              </a:rPr>
              <a:t>  GL Analytics</a:t>
            </a:r>
            <a:endParaRPr lang="en-US" sz="900" dirty="0"/>
          </a:p>
        </p:txBody>
      </p:sp>
      <p:sp>
        <p:nvSpPr>
          <p:cNvPr id="23" name="Text 20"/>
          <p:cNvSpPr txBox="1"/>
          <p:nvPr/>
        </p:nvSpPr>
        <p:spPr>
          <a:xfrm>
            <a:off x="10591495" y="6400800"/>
            <a:ext cx="914400" cy="228600"/>
          </a:xfrm>
          <a:prstGeom prst="rect">
            <a:avLst/>
          </a:prstGeom>
          <a:noFill/>
          <a:ln/>
        </p:spPr>
        <p:txBody>
          <a:bodyPr wrap="square" lIns="0" tIns="0" rIns="0" bIns="0" rtlCol="0" anchor="t"/>
          <a:lstStyle/>
          <a:p>
            <a:pPr marL="0" indent="0" algn="r">
              <a:buNone/>
            </a:pPr>
            <a:r>
              <a:rPr lang="en-US" sz="900" dirty="0">
                <a:solidFill>
                  <a:srgbClr val="6E6A63"/>
                </a:solidFill>
                <a:latin typeface="Inter 18pt" pitchFamily="34" charset="0"/>
                <a:ea typeface="Inter 18pt" pitchFamily="34" charset="-122"/>
                <a:cs typeface="Inter 18pt"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0B0D"/>
        </a:solidFill>
        <a:effectLst/>
      </p:bgPr>
    </p:bg>
    <p:spTree>
      <p:nvGrpSpPr>
        <p:cNvPr id="1" name=""/>
        <p:cNvGrpSpPr/>
        <p:nvPr/>
      </p:nvGrpSpPr>
      <p:grpSpPr>
        <a:xfrm>
          <a:off x="0" y="0"/>
          <a:ext cx="0" cy="0"/>
          <a:chOff x="0" y="0"/>
          <a:chExt cx="0" cy="0"/>
        </a:xfrm>
      </p:grpSpPr>
      <p:sp>
        <p:nvSpPr>
          <p:cNvPr id="2" name="Text 0"/>
          <p:cNvSpPr txBox="1"/>
          <p:nvPr/>
        </p:nvSpPr>
        <p:spPr>
          <a:xfrm>
            <a:off x="685800" y="566928"/>
            <a:ext cx="9144000" cy="274320"/>
          </a:xfrm>
          <a:prstGeom prst="rect">
            <a:avLst/>
          </a:prstGeom>
          <a:noFill/>
          <a:ln/>
        </p:spPr>
        <p:txBody>
          <a:bodyPr wrap="square" lIns="0" tIns="0" rIns="0" bIns="0" rtlCol="0" anchor="t"/>
          <a:lstStyle/>
          <a:p>
            <a:pPr marL="0" indent="0">
              <a:buNone/>
            </a:pPr>
            <a:r>
              <a:rPr lang="en-US" sz="1050" b="1" kern="0" spc="300" dirty="0">
                <a:solidFill>
                  <a:srgbClr val="C8922A"/>
                </a:solidFill>
                <a:latin typeface="Inter 18pt" pitchFamily="34" charset="0"/>
                <a:ea typeface="Inter 18pt" pitchFamily="34" charset="-122"/>
                <a:cs typeface="Inter 18pt" pitchFamily="34" charset="-120"/>
              </a:rPr>
              <a:t>DEPLOYMENT AND SECURITY</a:t>
            </a:r>
            <a:endParaRPr lang="en-US" sz="1050" dirty="0"/>
          </a:p>
        </p:txBody>
      </p:sp>
      <p:sp>
        <p:nvSpPr>
          <p:cNvPr id="3" name="Text 1"/>
          <p:cNvSpPr txBox="1"/>
          <p:nvPr/>
        </p:nvSpPr>
        <p:spPr>
          <a:xfrm>
            <a:off x="685800" y="868680"/>
            <a:ext cx="10789920" cy="914400"/>
          </a:xfrm>
          <a:prstGeom prst="rect">
            <a:avLst/>
          </a:prstGeom>
          <a:noFill/>
          <a:ln/>
        </p:spPr>
        <p:txBody>
          <a:bodyPr wrap="square" lIns="0" tIns="0" rIns="0" bIns="0" rtlCol="0" anchor="t"/>
          <a:lstStyle/>
          <a:p>
            <a:pPr marL="0" indent="0">
              <a:lnSpc>
                <a:spcPct val="95000"/>
              </a:lnSpc>
              <a:buNone/>
            </a:pPr>
            <a:r>
              <a:rPr lang="en-US" sz="3600" dirty="0">
                <a:solidFill>
                  <a:srgbClr val="F0EDE6"/>
                </a:solidFill>
                <a:latin typeface="Cormorant Garamond SemiBold" pitchFamily="34" charset="0"/>
                <a:ea typeface="Cormorant Garamond SemiBold" pitchFamily="34" charset="-122"/>
                <a:cs typeface="Cormorant Garamond SemiBold" pitchFamily="34" charset="-120"/>
              </a:rPr>
              <a:t>Your infrastructure. Your choice.</a:t>
            </a:r>
            <a:endParaRPr lang="en-US" sz="3600" dirty="0"/>
          </a:p>
        </p:txBody>
      </p:sp>
      <p:sp>
        <p:nvSpPr>
          <p:cNvPr id="4" name="Shape 2"/>
          <p:cNvSpPr/>
          <p:nvPr/>
        </p:nvSpPr>
        <p:spPr>
          <a:xfrm>
            <a:off x="685800" y="1783080"/>
            <a:ext cx="3502152" cy="1691640"/>
          </a:xfrm>
          <a:prstGeom prst="roundRect">
            <a:avLst>
              <a:gd name="adj" fmla="val 5405"/>
            </a:avLst>
          </a:prstGeom>
          <a:solidFill>
            <a:srgbClr val="171A1F"/>
          </a:solidFill>
          <a:ln w="9525">
            <a:solidFill>
              <a:srgbClr val="2A2E35"/>
            </a:solidFill>
            <a:prstDash val="solid"/>
          </a:ln>
        </p:spPr>
      </p:sp>
      <p:sp>
        <p:nvSpPr>
          <p:cNvPr id="5" name="Shape 3"/>
          <p:cNvSpPr/>
          <p:nvPr/>
        </p:nvSpPr>
        <p:spPr>
          <a:xfrm>
            <a:off x="960120" y="2039112"/>
            <a:ext cx="502920" cy="502920"/>
          </a:xfrm>
          <a:prstGeom prst="ellipse">
            <a:avLst/>
          </a:prstGeom>
          <a:solidFill>
            <a:srgbClr val="C8922A"/>
          </a:solidFill>
          <a:ln/>
        </p:spPr>
      </p:sp>
      <p:pic>
        <p:nvPicPr>
          <p:cNvPr id="6" name="Image 0" descr="preencoded.png"/>
          <p:cNvPicPr>
            <a:picLocks noChangeAspect="1"/>
          </p:cNvPicPr>
          <p:nvPr/>
        </p:nvPicPr>
        <p:blipFill>
          <a:blip r:embed="rId3"/>
          <a:stretch>
            <a:fillRect/>
          </a:stretch>
        </p:blipFill>
        <p:spPr>
          <a:xfrm>
            <a:off x="1085850" y="2164842"/>
            <a:ext cx="251460" cy="251460"/>
          </a:xfrm>
          <a:prstGeom prst="rect">
            <a:avLst/>
          </a:prstGeom>
        </p:spPr>
      </p:pic>
      <p:sp>
        <p:nvSpPr>
          <p:cNvPr id="7" name="Text 4"/>
          <p:cNvSpPr txBox="1"/>
          <p:nvPr/>
        </p:nvSpPr>
        <p:spPr>
          <a:xfrm>
            <a:off x="1645920" y="2130552"/>
            <a:ext cx="1645920" cy="320040"/>
          </a:xfrm>
          <a:prstGeom prst="rect">
            <a:avLst/>
          </a:prstGeom>
          <a:noFill/>
          <a:ln/>
        </p:spPr>
        <p:txBody>
          <a:bodyPr wrap="square" lIns="0" tIns="0" rIns="0" bIns="0" rtlCol="0" anchor="t"/>
          <a:lstStyle/>
          <a:p>
            <a:pPr marL="0" indent="0">
              <a:buNone/>
            </a:pPr>
            <a:r>
              <a:rPr lang="en-US" sz="1500" b="1" dirty="0">
                <a:solidFill>
                  <a:srgbClr val="F0EDE6"/>
                </a:solidFill>
                <a:latin typeface="Inter 18pt" pitchFamily="34" charset="0"/>
                <a:ea typeface="Inter 18pt" pitchFamily="34" charset="-122"/>
                <a:cs typeface="Inter 18pt" pitchFamily="34" charset="-120"/>
              </a:rPr>
              <a:t>Cloud</a:t>
            </a:r>
            <a:endParaRPr lang="en-US" sz="1500" dirty="0"/>
          </a:p>
        </p:txBody>
      </p:sp>
      <p:sp>
        <p:nvSpPr>
          <p:cNvPr id="8" name="Text 5"/>
          <p:cNvSpPr txBox="1"/>
          <p:nvPr/>
        </p:nvSpPr>
        <p:spPr>
          <a:xfrm>
            <a:off x="960120" y="2679192"/>
            <a:ext cx="2953512" cy="731520"/>
          </a:xfrm>
          <a:prstGeom prst="rect">
            <a:avLst/>
          </a:prstGeom>
          <a:noFill/>
          <a:ln/>
        </p:spPr>
        <p:txBody>
          <a:bodyPr wrap="square" lIns="0" tIns="0" rIns="0" bIns="0" rtlCol="0" anchor="t"/>
          <a:lstStyle/>
          <a:p>
            <a:pPr marL="0" indent="0">
              <a:lnSpc>
                <a:spcPct val="125000"/>
              </a:lnSpc>
              <a:buNone/>
            </a:pPr>
            <a:r>
              <a:rPr lang="en-US" sz="1100" dirty="0">
                <a:solidFill>
                  <a:srgbClr val="A8A399"/>
                </a:solidFill>
                <a:latin typeface="Inter 18pt" pitchFamily="34" charset="0"/>
                <a:ea typeface="Inter 18pt" pitchFamily="34" charset="-122"/>
                <a:cs typeface="Inter 18pt" pitchFamily="34" charset="-120"/>
              </a:rPr>
              <a:t>Your own AWS, Azure or Google Cloud account. You control the region and the updates.</a:t>
            </a:r>
            <a:endParaRPr lang="en-US" sz="1100" dirty="0"/>
          </a:p>
        </p:txBody>
      </p:sp>
      <p:sp>
        <p:nvSpPr>
          <p:cNvPr id="9" name="Shape 6"/>
          <p:cNvSpPr/>
          <p:nvPr/>
        </p:nvSpPr>
        <p:spPr>
          <a:xfrm>
            <a:off x="4370832" y="1783080"/>
            <a:ext cx="3502152" cy="1691640"/>
          </a:xfrm>
          <a:prstGeom prst="roundRect">
            <a:avLst>
              <a:gd name="adj" fmla="val 5405"/>
            </a:avLst>
          </a:prstGeom>
          <a:solidFill>
            <a:srgbClr val="171A1F"/>
          </a:solidFill>
          <a:ln w="15875">
            <a:solidFill>
              <a:srgbClr val="C8922A"/>
            </a:solidFill>
            <a:prstDash val="solid"/>
          </a:ln>
        </p:spPr>
      </p:sp>
      <p:sp>
        <p:nvSpPr>
          <p:cNvPr id="10" name="Shape 7"/>
          <p:cNvSpPr/>
          <p:nvPr/>
        </p:nvSpPr>
        <p:spPr>
          <a:xfrm>
            <a:off x="4645152" y="2039112"/>
            <a:ext cx="502920" cy="502920"/>
          </a:xfrm>
          <a:prstGeom prst="ellipse">
            <a:avLst/>
          </a:prstGeom>
          <a:solidFill>
            <a:srgbClr val="C8922A"/>
          </a:solidFill>
          <a:ln/>
        </p:spPr>
      </p:sp>
      <p:pic>
        <p:nvPicPr>
          <p:cNvPr id="11" name="Image 1" descr="preencoded.png"/>
          <p:cNvPicPr>
            <a:picLocks noChangeAspect="1"/>
          </p:cNvPicPr>
          <p:nvPr/>
        </p:nvPicPr>
        <p:blipFill>
          <a:blip r:embed="rId4"/>
          <a:stretch>
            <a:fillRect/>
          </a:stretch>
        </p:blipFill>
        <p:spPr>
          <a:xfrm>
            <a:off x="4770882" y="2164842"/>
            <a:ext cx="251460" cy="251460"/>
          </a:xfrm>
          <a:prstGeom prst="rect">
            <a:avLst/>
          </a:prstGeom>
        </p:spPr>
      </p:pic>
      <p:sp>
        <p:nvSpPr>
          <p:cNvPr id="12" name="Text 8"/>
          <p:cNvSpPr txBox="1"/>
          <p:nvPr/>
        </p:nvSpPr>
        <p:spPr>
          <a:xfrm>
            <a:off x="5330952" y="2130552"/>
            <a:ext cx="1645920" cy="320040"/>
          </a:xfrm>
          <a:prstGeom prst="rect">
            <a:avLst/>
          </a:prstGeom>
          <a:noFill/>
          <a:ln/>
        </p:spPr>
        <p:txBody>
          <a:bodyPr wrap="square" lIns="0" tIns="0" rIns="0" bIns="0" rtlCol="0" anchor="t"/>
          <a:lstStyle/>
          <a:p>
            <a:pPr marL="0" indent="0">
              <a:buNone/>
            </a:pPr>
            <a:r>
              <a:rPr lang="en-US" sz="1500" b="1" dirty="0">
                <a:solidFill>
                  <a:srgbClr val="F0EDE6"/>
                </a:solidFill>
                <a:latin typeface="Inter 18pt" pitchFamily="34" charset="0"/>
                <a:ea typeface="Inter 18pt" pitchFamily="34" charset="-122"/>
                <a:cs typeface="Inter 18pt" pitchFamily="34" charset="-120"/>
              </a:rPr>
              <a:t>Hybrid</a:t>
            </a:r>
            <a:endParaRPr lang="en-US" sz="1500" dirty="0"/>
          </a:p>
        </p:txBody>
      </p:sp>
      <p:sp>
        <p:nvSpPr>
          <p:cNvPr id="13" name="Text 9"/>
          <p:cNvSpPr txBox="1"/>
          <p:nvPr/>
        </p:nvSpPr>
        <p:spPr>
          <a:xfrm>
            <a:off x="6409944" y="2167128"/>
            <a:ext cx="1234440" cy="228600"/>
          </a:xfrm>
          <a:prstGeom prst="rect">
            <a:avLst/>
          </a:prstGeom>
          <a:noFill/>
          <a:ln/>
        </p:spPr>
        <p:txBody>
          <a:bodyPr wrap="square" lIns="0" tIns="0" rIns="0" bIns="0" rtlCol="0" anchor="t"/>
          <a:lstStyle/>
          <a:p>
            <a:pPr marL="0" indent="0" algn="r">
              <a:buNone/>
            </a:pPr>
            <a:r>
              <a:rPr lang="en-US" sz="850" b="1" kern="0" spc="200" dirty="0">
                <a:solidFill>
                  <a:srgbClr val="C8922A"/>
                </a:solidFill>
                <a:latin typeface="Inter 18pt" pitchFamily="34" charset="0"/>
                <a:ea typeface="Inter 18pt" pitchFamily="34" charset="-122"/>
                <a:cs typeface="Inter 18pt" pitchFamily="34" charset="-120"/>
              </a:rPr>
              <a:t>MOST COMMON</a:t>
            </a:r>
            <a:endParaRPr lang="en-US" sz="850" dirty="0"/>
          </a:p>
        </p:txBody>
      </p:sp>
      <p:sp>
        <p:nvSpPr>
          <p:cNvPr id="14" name="Text 10"/>
          <p:cNvSpPr txBox="1"/>
          <p:nvPr/>
        </p:nvSpPr>
        <p:spPr>
          <a:xfrm>
            <a:off x="4645152" y="2679192"/>
            <a:ext cx="2953512" cy="731520"/>
          </a:xfrm>
          <a:prstGeom prst="rect">
            <a:avLst/>
          </a:prstGeom>
          <a:noFill/>
          <a:ln/>
        </p:spPr>
        <p:txBody>
          <a:bodyPr wrap="square" lIns="0" tIns="0" rIns="0" bIns="0" rtlCol="0" anchor="t"/>
          <a:lstStyle/>
          <a:p>
            <a:pPr marL="0" indent="0">
              <a:lnSpc>
                <a:spcPct val="125000"/>
              </a:lnSpc>
              <a:buNone/>
            </a:pPr>
            <a:r>
              <a:rPr lang="en-US" sz="1100" dirty="0">
                <a:solidFill>
                  <a:srgbClr val="A8A399"/>
                </a:solidFill>
                <a:latin typeface="Inter 18pt" pitchFamily="34" charset="0"/>
                <a:ea typeface="Inter 18pt" pitchFamily="34" charset="-122"/>
                <a:cs typeface="Inter 18pt" pitchFamily="34" charset="-120"/>
              </a:rPr>
              <a:t>Data stays on your infrastructure; the application runs in your cloud account.</a:t>
            </a:r>
            <a:endParaRPr lang="en-US" sz="1100" dirty="0"/>
          </a:p>
        </p:txBody>
      </p:sp>
      <p:sp>
        <p:nvSpPr>
          <p:cNvPr id="15" name="Shape 11"/>
          <p:cNvSpPr/>
          <p:nvPr/>
        </p:nvSpPr>
        <p:spPr>
          <a:xfrm>
            <a:off x="8055864" y="1783080"/>
            <a:ext cx="3502152" cy="1691640"/>
          </a:xfrm>
          <a:prstGeom prst="roundRect">
            <a:avLst>
              <a:gd name="adj" fmla="val 5405"/>
            </a:avLst>
          </a:prstGeom>
          <a:solidFill>
            <a:srgbClr val="171A1F"/>
          </a:solidFill>
          <a:ln w="9525">
            <a:solidFill>
              <a:srgbClr val="2A2E35"/>
            </a:solidFill>
            <a:prstDash val="solid"/>
          </a:ln>
        </p:spPr>
      </p:sp>
      <p:sp>
        <p:nvSpPr>
          <p:cNvPr id="16" name="Shape 12"/>
          <p:cNvSpPr/>
          <p:nvPr/>
        </p:nvSpPr>
        <p:spPr>
          <a:xfrm>
            <a:off x="8330184" y="2039112"/>
            <a:ext cx="502920" cy="502920"/>
          </a:xfrm>
          <a:prstGeom prst="ellipse">
            <a:avLst/>
          </a:prstGeom>
          <a:solidFill>
            <a:srgbClr val="C8922A"/>
          </a:solidFill>
          <a:ln/>
        </p:spPr>
      </p:sp>
      <p:pic>
        <p:nvPicPr>
          <p:cNvPr id="17" name="Image 2" descr="preencoded.png"/>
          <p:cNvPicPr>
            <a:picLocks noChangeAspect="1"/>
          </p:cNvPicPr>
          <p:nvPr/>
        </p:nvPicPr>
        <p:blipFill>
          <a:blip r:embed="rId5"/>
          <a:stretch>
            <a:fillRect/>
          </a:stretch>
        </p:blipFill>
        <p:spPr>
          <a:xfrm>
            <a:off x="8455914" y="2164842"/>
            <a:ext cx="251460" cy="251460"/>
          </a:xfrm>
          <a:prstGeom prst="rect">
            <a:avLst/>
          </a:prstGeom>
        </p:spPr>
      </p:pic>
      <p:sp>
        <p:nvSpPr>
          <p:cNvPr id="18" name="Text 13"/>
          <p:cNvSpPr txBox="1"/>
          <p:nvPr/>
        </p:nvSpPr>
        <p:spPr>
          <a:xfrm>
            <a:off x="9015984" y="2130552"/>
            <a:ext cx="1645920" cy="320040"/>
          </a:xfrm>
          <a:prstGeom prst="rect">
            <a:avLst/>
          </a:prstGeom>
          <a:noFill/>
          <a:ln/>
        </p:spPr>
        <p:txBody>
          <a:bodyPr wrap="square" lIns="0" tIns="0" rIns="0" bIns="0" rtlCol="0" anchor="t"/>
          <a:lstStyle/>
          <a:p>
            <a:pPr marL="0" indent="0">
              <a:buNone/>
            </a:pPr>
            <a:r>
              <a:rPr lang="en-US" sz="1500" b="1" dirty="0">
                <a:solidFill>
                  <a:srgbClr val="F0EDE6"/>
                </a:solidFill>
                <a:latin typeface="Inter 18pt" pitchFamily="34" charset="0"/>
                <a:ea typeface="Inter 18pt" pitchFamily="34" charset="-122"/>
                <a:cs typeface="Inter 18pt" pitchFamily="34" charset="-120"/>
              </a:rPr>
              <a:t>On-premise</a:t>
            </a:r>
            <a:endParaRPr lang="en-US" sz="1500" dirty="0"/>
          </a:p>
        </p:txBody>
      </p:sp>
      <p:sp>
        <p:nvSpPr>
          <p:cNvPr id="19" name="Text 14"/>
          <p:cNvSpPr txBox="1"/>
          <p:nvPr/>
        </p:nvSpPr>
        <p:spPr>
          <a:xfrm>
            <a:off x="8330184" y="2679192"/>
            <a:ext cx="2953512" cy="731520"/>
          </a:xfrm>
          <a:prstGeom prst="rect">
            <a:avLst/>
          </a:prstGeom>
          <a:noFill/>
          <a:ln/>
        </p:spPr>
        <p:txBody>
          <a:bodyPr wrap="square" lIns="0" tIns="0" rIns="0" bIns="0" rtlCol="0" anchor="t"/>
          <a:lstStyle/>
          <a:p>
            <a:pPr marL="0" indent="0">
              <a:lnSpc>
                <a:spcPct val="125000"/>
              </a:lnSpc>
              <a:buNone/>
            </a:pPr>
            <a:r>
              <a:rPr lang="en-US" sz="1100" dirty="0">
                <a:solidFill>
                  <a:srgbClr val="A8A399"/>
                </a:solidFill>
                <a:latin typeface="Inter 18pt" pitchFamily="34" charset="0"/>
                <a:ea typeface="Inter 18pt" pitchFamily="34" charset="-122"/>
                <a:cs typeface="Inter 18pt" pitchFamily="34" charset="-120"/>
              </a:rPr>
              <a:t>The whole stack within your walls. Runs air-gapped if required.</a:t>
            </a:r>
            <a:endParaRPr lang="en-US" sz="1100" dirty="0"/>
          </a:p>
        </p:txBody>
      </p:sp>
      <p:sp>
        <p:nvSpPr>
          <p:cNvPr id="20" name="Text 15"/>
          <p:cNvSpPr txBox="1"/>
          <p:nvPr/>
        </p:nvSpPr>
        <p:spPr>
          <a:xfrm>
            <a:off x="685800" y="3611880"/>
            <a:ext cx="10789920" cy="274320"/>
          </a:xfrm>
          <a:prstGeom prst="rect">
            <a:avLst/>
          </a:prstGeom>
          <a:noFill/>
          <a:ln/>
        </p:spPr>
        <p:txBody>
          <a:bodyPr wrap="square" lIns="0" tIns="0" rIns="0" bIns="0" rtlCol="0" anchor="t"/>
          <a:lstStyle/>
          <a:p>
            <a:pPr marL="0" indent="0">
              <a:buNone/>
            </a:pPr>
            <a:r>
              <a:rPr lang="en-US" sz="1150" i="1" dirty="0">
                <a:solidFill>
                  <a:srgbClr val="E0B564"/>
                </a:solidFill>
                <a:latin typeface="Inter 18pt" pitchFamily="34" charset="0"/>
                <a:ea typeface="Inter 18pt" pitchFamily="34" charset="-122"/>
                <a:cs typeface="Inter 18pt" pitchFamily="34" charset="-120"/>
              </a:rPr>
              <a:t>Every capability is present in all three models. No cut-down edition, nothing held back.</a:t>
            </a:r>
            <a:endParaRPr lang="en-US" sz="1150" dirty="0"/>
          </a:p>
        </p:txBody>
      </p:sp>
      <p:sp>
        <p:nvSpPr>
          <p:cNvPr id="21" name="Shape 16"/>
          <p:cNvSpPr/>
          <p:nvPr/>
        </p:nvSpPr>
        <p:spPr>
          <a:xfrm>
            <a:off x="685800" y="4114800"/>
            <a:ext cx="411480" cy="411480"/>
          </a:xfrm>
          <a:prstGeom prst="ellipse">
            <a:avLst/>
          </a:prstGeom>
          <a:solidFill>
            <a:srgbClr val="C8922A"/>
          </a:solidFill>
          <a:ln/>
        </p:spPr>
      </p:sp>
      <p:pic>
        <p:nvPicPr>
          <p:cNvPr id="22" name="Image 3" descr="preencoded.png"/>
          <p:cNvPicPr>
            <a:picLocks noChangeAspect="1"/>
          </p:cNvPicPr>
          <p:nvPr/>
        </p:nvPicPr>
        <p:blipFill>
          <a:blip r:embed="rId6"/>
          <a:stretch>
            <a:fillRect/>
          </a:stretch>
        </p:blipFill>
        <p:spPr>
          <a:xfrm>
            <a:off x="788670" y="4217670"/>
            <a:ext cx="205740" cy="205740"/>
          </a:xfrm>
          <a:prstGeom prst="rect">
            <a:avLst/>
          </a:prstGeom>
        </p:spPr>
      </p:pic>
      <p:sp>
        <p:nvSpPr>
          <p:cNvPr id="23" name="Text 17"/>
          <p:cNvSpPr txBox="1"/>
          <p:nvPr/>
        </p:nvSpPr>
        <p:spPr>
          <a:xfrm>
            <a:off x="1216152" y="4133088"/>
            <a:ext cx="2011680" cy="274320"/>
          </a:xfrm>
          <a:prstGeom prst="rect">
            <a:avLst/>
          </a:prstGeom>
          <a:noFill/>
          <a:ln/>
        </p:spPr>
        <p:txBody>
          <a:bodyPr wrap="square" lIns="0" tIns="0" rIns="0" bIns="0" rtlCol="0" anchor="t"/>
          <a:lstStyle/>
          <a:p>
            <a:pPr marL="0" indent="0">
              <a:buNone/>
            </a:pPr>
            <a:r>
              <a:rPr lang="en-US" sz="1200" b="1" dirty="0">
                <a:solidFill>
                  <a:srgbClr val="F0EDE6"/>
                </a:solidFill>
                <a:latin typeface="Inter 18pt" pitchFamily="34" charset="0"/>
                <a:ea typeface="Inter 18pt" pitchFamily="34" charset="-122"/>
                <a:cs typeface="Inter 18pt" pitchFamily="34" charset="-120"/>
              </a:rPr>
              <a:t>Data stays where it is</a:t>
            </a:r>
            <a:endParaRPr lang="en-US" sz="1200" dirty="0"/>
          </a:p>
        </p:txBody>
      </p:sp>
      <p:sp>
        <p:nvSpPr>
          <p:cNvPr id="24" name="Text 18"/>
          <p:cNvSpPr txBox="1"/>
          <p:nvPr/>
        </p:nvSpPr>
        <p:spPr>
          <a:xfrm>
            <a:off x="1216152" y="4425696"/>
            <a:ext cx="2011680" cy="548640"/>
          </a:xfrm>
          <a:prstGeom prst="rect">
            <a:avLst/>
          </a:prstGeom>
          <a:noFill/>
          <a:ln/>
        </p:spPr>
        <p:txBody>
          <a:bodyPr wrap="square" lIns="0" tIns="0" rIns="0" bIns="0" rtlCol="0" anchor="t"/>
          <a:lstStyle/>
          <a:p>
            <a:pPr marL="0" indent="0">
              <a:lnSpc>
                <a:spcPct val="120000"/>
              </a:lnSpc>
              <a:buNone/>
            </a:pPr>
            <a:r>
              <a:rPr lang="en-US" sz="1050" dirty="0">
                <a:solidFill>
                  <a:srgbClr val="A8A399"/>
                </a:solidFill>
                <a:latin typeface="Inter 18pt" pitchFamily="34" charset="0"/>
                <a:ea typeface="Inter 18pt" pitchFamily="34" charset="-122"/>
                <a:cs typeface="Inter 18pt" pitchFamily="34" charset="-120"/>
              </a:rPr>
              <a:t>No transfer agreements, no third-party processing.</a:t>
            </a:r>
            <a:endParaRPr lang="en-US" sz="1050" dirty="0"/>
          </a:p>
        </p:txBody>
      </p:sp>
      <p:sp>
        <p:nvSpPr>
          <p:cNvPr id="25" name="Shape 19"/>
          <p:cNvSpPr/>
          <p:nvPr/>
        </p:nvSpPr>
        <p:spPr>
          <a:xfrm>
            <a:off x="3438144" y="4114800"/>
            <a:ext cx="411480" cy="411480"/>
          </a:xfrm>
          <a:prstGeom prst="ellipse">
            <a:avLst/>
          </a:prstGeom>
          <a:solidFill>
            <a:srgbClr val="C8922A"/>
          </a:solidFill>
          <a:ln/>
        </p:spPr>
      </p:sp>
      <p:pic>
        <p:nvPicPr>
          <p:cNvPr id="26" name="Image 4" descr="preencoded.png"/>
          <p:cNvPicPr>
            <a:picLocks noChangeAspect="1"/>
          </p:cNvPicPr>
          <p:nvPr/>
        </p:nvPicPr>
        <p:blipFill>
          <a:blip r:embed="rId7"/>
          <a:stretch>
            <a:fillRect/>
          </a:stretch>
        </p:blipFill>
        <p:spPr>
          <a:xfrm>
            <a:off x="3541014" y="4217670"/>
            <a:ext cx="205740" cy="205740"/>
          </a:xfrm>
          <a:prstGeom prst="rect">
            <a:avLst/>
          </a:prstGeom>
        </p:spPr>
      </p:pic>
      <p:sp>
        <p:nvSpPr>
          <p:cNvPr id="27" name="Text 20"/>
          <p:cNvSpPr txBox="1"/>
          <p:nvPr/>
        </p:nvSpPr>
        <p:spPr>
          <a:xfrm>
            <a:off x="3968496" y="4133088"/>
            <a:ext cx="2011680" cy="274320"/>
          </a:xfrm>
          <a:prstGeom prst="rect">
            <a:avLst/>
          </a:prstGeom>
          <a:noFill/>
          <a:ln/>
        </p:spPr>
        <p:txBody>
          <a:bodyPr wrap="square" lIns="0" tIns="0" rIns="0" bIns="0" rtlCol="0" anchor="t"/>
          <a:lstStyle/>
          <a:p>
            <a:pPr marL="0" indent="0">
              <a:buNone/>
            </a:pPr>
            <a:r>
              <a:rPr lang="en-US" sz="1200" b="1" dirty="0">
                <a:solidFill>
                  <a:srgbClr val="F0EDE6"/>
                </a:solidFill>
                <a:latin typeface="Inter 18pt" pitchFamily="34" charset="0"/>
                <a:ea typeface="Inter 18pt" pitchFamily="34" charset="-122"/>
                <a:cs typeface="Inter 18pt" pitchFamily="34" charset="-120"/>
              </a:rPr>
              <a:t>Your controls, inherited</a:t>
            </a:r>
            <a:endParaRPr lang="en-US" sz="1200" dirty="0"/>
          </a:p>
        </p:txBody>
      </p:sp>
      <p:sp>
        <p:nvSpPr>
          <p:cNvPr id="28" name="Text 21"/>
          <p:cNvSpPr txBox="1"/>
          <p:nvPr/>
        </p:nvSpPr>
        <p:spPr>
          <a:xfrm>
            <a:off x="3968496" y="4425696"/>
            <a:ext cx="2011680" cy="548640"/>
          </a:xfrm>
          <a:prstGeom prst="rect">
            <a:avLst/>
          </a:prstGeom>
          <a:noFill/>
          <a:ln/>
        </p:spPr>
        <p:txBody>
          <a:bodyPr wrap="square" lIns="0" tIns="0" rIns="0" bIns="0" rtlCol="0" anchor="t"/>
          <a:lstStyle/>
          <a:p>
            <a:pPr marL="0" indent="0">
              <a:lnSpc>
                <a:spcPct val="120000"/>
              </a:lnSpc>
              <a:buNone/>
            </a:pPr>
            <a:r>
              <a:rPr lang="en-US" sz="1050" dirty="0">
                <a:solidFill>
                  <a:srgbClr val="A8A399"/>
                </a:solidFill>
                <a:latin typeface="Inter 18pt" pitchFamily="34" charset="0"/>
                <a:ea typeface="Inter 18pt" pitchFamily="34" charset="-122"/>
                <a:cs typeface="Inter 18pt" pitchFamily="34" charset="-120"/>
              </a:rPr>
              <a:t>Azure AD, Okta and your own separation of duties.</a:t>
            </a:r>
            <a:endParaRPr lang="en-US" sz="1050" dirty="0"/>
          </a:p>
        </p:txBody>
      </p:sp>
      <p:sp>
        <p:nvSpPr>
          <p:cNvPr id="29" name="Shape 22"/>
          <p:cNvSpPr/>
          <p:nvPr/>
        </p:nvSpPr>
        <p:spPr>
          <a:xfrm>
            <a:off x="6190488" y="4114800"/>
            <a:ext cx="411480" cy="411480"/>
          </a:xfrm>
          <a:prstGeom prst="ellipse">
            <a:avLst/>
          </a:prstGeom>
          <a:solidFill>
            <a:srgbClr val="C8922A"/>
          </a:solidFill>
          <a:ln/>
        </p:spPr>
      </p:sp>
      <p:pic>
        <p:nvPicPr>
          <p:cNvPr id="30" name="Image 5" descr="preencoded.png"/>
          <p:cNvPicPr>
            <a:picLocks noChangeAspect="1"/>
          </p:cNvPicPr>
          <p:nvPr/>
        </p:nvPicPr>
        <p:blipFill>
          <a:blip r:embed="rId8"/>
          <a:stretch>
            <a:fillRect/>
          </a:stretch>
        </p:blipFill>
        <p:spPr>
          <a:xfrm>
            <a:off x="6293358" y="4217670"/>
            <a:ext cx="205740" cy="205740"/>
          </a:xfrm>
          <a:prstGeom prst="rect">
            <a:avLst/>
          </a:prstGeom>
        </p:spPr>
      </p:pic>
      <p:sp>
        <p:nvSpPr>
          <p:cNvPr id="31" name="Text 23"/>
          <p:cNvSpPr txBox="1"/>
          <p:nvPr/>
        </p:nvSpPr>
        <p:spPr>
          <a:xfrm>
            <a:off x="6720840" y="4133088"/>
            <a:ext cx="2011680" cy="274320"/>
          </a:xfrm>
          <a:prstGeom prst="rect">
            <a:avLst/>
          </a:prstGeom>
          <a:noFill/>
          <a:ln/>
        </p:spPr>
        <p:txBody>
          <a:bodyPr wrap="square" lIns="0" tIns="0" rIns="0" bIns="0" rtlCol="0" anchor="t"/>
          <a:lstStyle/>
          <a:p>
            <a:pPr marL="0" indent="0">
              <a:buNone/>
            </a:pPr>
            <a:r>
              <a:rPr lang="en-US" sz="1200" b="1" dirty="0">
                <a:solidFill>
                  <a:srgbClr val="F0EDE6"/>
                </a:solidFill>
                <a:latin typeface="Inter 18pt" pitchFamily="34" charset="0"/>
                <a:ea typeface="Inter 18pt" pitchFamily="34" charset="-122"/>
                <a:cs typeface="Inter 18pt" pitchFamily="34" charset="-120"/>
              </a:rPr>
              <a:t>Everything is logged</a:t>
            </a:r>
            <a:endParaRPr lang="en-US" sz="1200" dirty="0"/>
          </a:p>
        </p:txBody>
      </p:sp>
      <p:sp>
        <p:nvSpPr>
          <p:cNvPr id="32" name="Text 24"/>
          <p:cNvSpPr txBox="1"/>
          <p:nvPr/>
        </p:nvSpPr>
        <p:spPr>
          <a:xfrm>
            <a:off x="6720840" y="4425696"/>
            <a:ext cx="2011680" cy="548640"/>
          </a:xfrm>
          <a:prstGeom prst="rect">
            <a:avLst/>
          </a:prstGeom>
          <a:noFill/>
          <a:ln/>
        </p:spPr>
        <p:txBody>
          <a:bodyPr wrap="square" lIns="0" tIns="0" rIns="0" bIns="0" rtlCol="0" anchor="t"/>
          <a:lstStyle/>
          <a:p>
            <a:pPr marL="0" indent="0">
              <a:lnSpc>
                <a:spcPct val="120000"/>
              </a:lnSpc>
              <a:buNone/>
            </a:pPr>
            <a:r>
              <a:rPr lang="en-US" sz="1050" dirty="0">
                <a:solidFill>
                  <a:srgbClr val="A8A399"/>
                </a:solidFill>
                <a:latin typeface="Inter 18pt" pitchFamily="34" charset="0"/>
                <a:ea typeface="Inter 18pt" pitchFamily="34" charset="-122"/>
                <a:cs typeface="Inter 18pt" pitchFamily="34" charset="-120"/>
              </a:rPr>
              <a:t>Encrypted, time-stamped audit of every change and action.</a:t>
            </a:r>
            <a:endParaRPr lang="en-US" sz="1050" dirty="0"/>
          </a:p>
        </p:txBody>
      </p:sp>
      <p:sp>
        <p:nvSpPr>
          <p:cNvPr id="33" name="Shape 25"/>
          <p:cNvSpPr/>
          <p:nvPr/>
        </p:nvSpPr>
        <p:spPr>
          <a:xfrm>
            <a:off x="8942832" y="4114800"/>
            <a:ext cx="411480" cy="411480"/>
          </a:xfrm>
          <a:prstGeom prst="ellipse">
            <a:avLst/>
          </a:prstGeom>
          <a:solidFill>
            <a:srgbClr val="C8922A"/>
          </a:solidFill>
          <a:ln/>
        </p:spPr>
      </p:sp>
      <p:pic>
        <p:nvPicPr>
          <p:cNvPr id="34" name="Image 6" descr="preencoded.png"/>
          <p:cNvPicPr>
            <a:picLocks noChangeAspect="1"/>
          </p:cNvPicPr>
          <p:nvPr/>
        </p:nvPicPr>
        <p:blipFill>
          <a:blip r:embed="rId9"/>
          <a:stretch>
            <a:fillRect/>
          </a:stretch>
        </p:blipFill>
        <p:spPr>
          <a:xfrm>
            <a:off x="9045702" y="4217670"/>
            <a:ext cx="205740" cy="205740"/>
          </a:xfrm>
          <a:prstGeom prst="rect">
            <a:avLst/>
          </a:prstGeom>
        </p:spPr>
      </p:pic>
      <p:sp>
        <p:nvSpPr>
          <p:cNvPr id="35" name="Text 26"/>
          <p:cNvSpPr txBox="1"/>
          <p:nvPr/>
        </p:nvSpPr>
        <p:spPr>
          <a:xfrm>
            <a:off x="9473184" y="4133088"/>
            <a:ext cx="2011680" cy="274320"/>
          </a:xfrm>
          <a:prstGeom prst="rect">
            <a:avLst/>
          </a:prstGeom>
          <a:noFill/>
          <a:ln/>
        </p:spPr>
        <p:txBody>
          <a:bodyPr wrap="square" lIns="0" tIns="0" rIns="0" bIns="0" rtlCol="0" anchor="t"/>
          <a:lstStyle/>
          <a:p>
            <a:pPr marL="0" indent="0">
              <a:buNone/>
            </a:pPr>
            <a:r>
              <a:rPr lang="en-US" sz="1200" b="1" dirty="0">
                <a:solidFill>
                  <a:srgbClr val="F0EDE6"/>
                </a:solidFill>
                <a:latin typeface="Inter 18pt" pitchFamily="34" charset="0"/>
                <a:ea typeface="Inter 18pt" pitchFamily="34" charset="-122"/>
                <a:cs typeface="Inter 18pt" pitchFamily="34" charset="-120"/>
              </a:rPr>
              <a:t>No dynamic SQL anywhere</a:t>
            </a:r>
            <a:endParaRPr lang="en-US" sz="1200" dirty="0"/>
          </a:p>
        </p:txBody>
      </p:sp>
      <p:sp>
        <p:nvSpPr>
          <p:cNvPr id="36" name="Text 27"/>
          <p:cNvSpPr txBox="1"/>
          <p:nvPr/>
        </p:nvSpPr>
        <p:spPr>
          <a:xfrm>
            <a:off x="9473184" y="4425696"/>
            <a:ext cx="2011680" cy="548640"/>
          </a:xfrm>
          <a:prstGeom prst="rect">
            <a:avLst/>
          </a:prstGeom>
          <a:noFill/>
          <a:ln/>
        </p:spPr>
        <p:txBody>
          <a:bodyPr wrap="square" lIns="0" tIns="0" rIns="0" bIns="0" rtlCol="0" anchor="t"/>
          <a:lstStyle/>
          <a:p>
            <a:pPr marL="0" indent="0">
              <a:lnSpc>
                <a:spcPct val="120000"/>
              </a:lnSpc>
              <a:buNone/>
            </a:pPr>
            <a:r>
              <a:rPr lang="en-US" sz="1050" dirty="0">
                <a:solidFill>
                  <a:srgbClr val="A8A399"/>
                </a:solidFill>
                <a:latin typeface="Inter 18pt" pitchFamily="34" charset="0"/>
                <a:ea typeface="Inter 18pt" pitchFamily="34" charset="-122"/>
                <a:cs typeface="Inter 18pt" pitchFamily="34" charset="-120"/>
              </a:rPr>
              <a:t>A whole class of injection risk removed by design.</a:t>
            </a:r>
            <a:endParaRPr lang="en-US" sz="1050" dirty="0"/>
          </a:p>
        </p:txBody>
      </p:sp>
      <p:sp>
        <p:nvSpPr>
          <p:cNvPr id="37" name="Text 28"/>
          <p:cNvSpPr txBox="1"/>
          <p:nvPr/>
        </p:nvSpPr>
        <p:spPr>
          <a:xfrm>
            <a:off x="685800" y="5230368"/>
            <a:ext cx="7315200" cy="228600"/>
          </a:xfrm>
          <a:prstGeom prst="rect">
            <a:avLst/>
          </a:prstGeom>
          <a:noFill/>
          <a:ln/>
        </p:spPr>
        <p:txBody>
          <a:bodyPr wrap="square" lIns="0" tIns="0" rIns="0" bIns="0" rtlCol="0" anchor="t"/>
          <a:lstStyle/>
          <a:p>
            <a:pPr marL="0" indent="0">
              <a:buNone/>
            </a:pPr>
            <a:r>
              <a:rPr lang="en-US" sz="900" b="1" kern="0" spc="200" dirty="0">
                <a:solidFill>
                  <a:srgbClr val="6E6A63"/>
                </a:solidFill>
                <a:latin typeface="Inter 18pt" pitchFamily="34" charset="0"/>
                <a:ea typeface="Inter 18pt" pitchFamily="34" charset="-122"/>
                <a:cs typeface="Inter 18pt" pitchFamily="34" charset="-120"/>
              </a:rPr>
              <a:t>DESIGNED TO OPERATE WITHIN ENVIRONMENTS GOVERNED BY</a:t>
            </a:r>
            <a:endParaRPr lang="en-US" sz="900" dirty="0"/>
          </a:p>
        </p:txBody>
      </p:sp>
      <p:sp>
        <p:nvSpPr>
          <p:cNvPr id="38" name="Shape 29"/>
          <p:cNvSpPr/>
          <p:nvPr/>
        </p:nvSpPr>
        <p:spPr>
          <a:xfrm>
            <a:off x="685800" y="5532120"/>
            <a:ext cx="603504" cy="329184"/>
          </a:xfrm>
          <a:prstGeom prst="roundRect">
            <a:avLst>
              <a:gd name="adj" fmla="val 50000"/>
            </a:avLst>
          </a:prstGeom>
          <a:solidFill>
            <a:srgbClr val="121418"/>
          </a:solidFill>
          <a:ln w="9525">
            <a:solidFill>
              <a:srgbClr val="2A2E35"/>
            </a:solidFill>
            <a:prstDash val="solid"/>
          </a:ln>
        </p:spPr>
      </p:sp>
      <p:sp>
        <p:nvSpPr>
          <p:cNvPr id="39" name="Text 30"/>
          <p:cNvSpPr txBox="1"/>
          <p:nvPr/>
        </p:nvSpPr>
        <p:spPr>
          <a:xfrm>
            <a:off x="685800" y="5532120"/>
            <a:ext cx="603504" cy="329184"/>
          </a:xfrm>
          <a:prstGeom prst="rect">
            <a:avLst/>
          </a:prstGeom>
          <a:noFill/>
          <a:ln/>
        </p:spPr>
        <p:txBody>
          <a:bodyPr wrap="square" lIns="0" tIns="0" rIns="0" bIns="0" rtlCol="0" anchor="ctr"/>
          <a:lstStyle/>
          <a:p>
            <a:pPr marL="0" indent="0" algn="ctr">
              <a:buNone/>
            </a:pPr>
            <a:r>
              <a:rPr lang="en-US" sz="1000" b="1" dirty="0">
                <a:solidFill>
                  <a:srgbClr val="F0EDE6"/>
                </a:solidFill>
                <a:latin typeface="Inter 18pt" pitchFamily="34" charset="0"/>
                <a:ea typeface="Inter 18pt" pitchFamily="34" charset="-122"/>
                <a:cs typeface="Inter 18pt" pitchFamily="34" charset="-120"/>
              </a:rPr>
              <a:t>GDPR</a:t>
            </a:r>
            <a:endParaRPr lang="en-US" sz="1000" dirty="0"/>
          </a:p>
        </p:txBody>
      </p:sp>
      <p:sp>
        <p:nvSpPr>
          <p:cNvPr id="40" name="Shape 31"/>
          <p:cNvSpPr/>
          <p:nvPr/>
        </p:nvSpPr>
        <p:spPr>
          <a:xfrm>
            <a:off x="1399032" y="5532120"/>
            <a:ext cx="603504" cy="329184"/>
          </a:xfrm>
          <a:prstGeom prst="roundRect">
            <a:avLst>
              <a:gd name="adj" fmla="val 50000"/>
            </a:avLst>
          </a:prstGeom>
          <a:solidFill>
            <a:srgbClr val="121418"/>
          </a:solidFill>
          <a:ln w="9525">
            <a:solidFill>
              <a:srgbClr val="2A2E35"/>
            </a:solidFill>
            <a:prstDash val="solid"/>
          </a:ln>
        </p:spPr>
      </p:sp>
      <p:sp>
        <p:nvSpPr>
          <p:cNvPr id="41" name="Text 32"/>
          <p:cNvSpPr txBox="1"/>
          <p:nvPr/>
        </p:nvSpPr>
        <p:spPr>
          <a:xfrm>
            <a:off x="1399032" y="5532120"/>
            <a:ext cx="603504" cy="329184"/>
          </a:xfrm>
          <a:prstGeom prst="rect">
            <a:avLst/>
          </a:prstGeom>
          <a:noFill/>
          <a:ln/>
        </p:spPr>
        <p:txBody>
          <a:bodyPr wrap="square" lIns="0" tIns="0" rIns="0" bIns="0" rtlCol="0" anchor="ctr"/>
          <a:lstStyle/>
          <a:p>
            <a:pPr marL="0" indent="0" algn="ctr">
              <a:buNone/>
            </a:pPr>
            <a:r>
              <a:rPr lang="en-US" sz="1000" b="1" dirty="0">
                <a:solidFill>
                  <a:srgbClr val="F0EDE6"/>
                </a:solidFill>
                <a:latin typeface="Inter 18pt" pitchFamily="34" charset="0"/>
                <a:ea typeface="Inter 18pt" pitchFamily="34" charset="-122"/>
                <a:cs typeface="Inter 18pt" pitchFamily="34" charset="-120"/>
              </a:rPr>
              <a:t>CCPA</a:t>
            </a:r>
            <a:endParaRPr lang="en-US" sz="1000" dirty="0"/>
          </a:p>
        </p:txBody>
      </p:sp>
      <p:sp>
        <p:nvSpPr>
          <p:cNvPr id="42" name="Shape 33"/>
          <p:cNvSpPr/>
          <p:nvPr/>
        </p:nvSpPr>
        <p:spPr>
          <a:xfrm>
            <a:off x="2112264" y="5532120"/>
            <a:ext cx="603504" cy="329184"/>
          </a:xfrm>
          <a:prstGeom prst="roundRect">
            <a:avLst>
              <a:gd name="adj" fmla="val 50000"/>
            </a:avLst>
          </a:prstGeom>
          <a:solidFill>
            <a:srgbClr val="121418"/>
          </a:solidFill>
          <a:ln w="9525">
            <a:solidFill>
              <a:srgbClr val="2A2E35"/>
            </a:solidFill>
            <a:prstDash val="solid"/>
          </a:ln>
        </p:spPr>
      </p:sp>
      <p:sp>
        <p:nvSpPr>
          <p:cNvPr id="43" name="Text 34"/>
          <p:cNvSpPr txBox="1"/>
          <p:nvPr/>
        </p:nvSpPr>
        <p:spPr>
          <a:xfrm>
            <a:off x="2112264" y="5532120"/>
            <a:ext cx="603504" cy="329184"/>
          </a:xfrm>
          <a:prstGeom prst="rect">
            <a:avLst/>
          </a:prstGeom>
          <a:noFill/>
          <a:ln/>
        </p:spPr>
        <p:txBody>
          <a:bodyPr wrap="square" lIns="0" tIns="0" rIns="0" bIns="0" rtlCol="0" anchor="ctr"/>
          <a:lstStyle/>
          <a:p>
            <a:pPr marL="0" indent="0" algn="ctr">
              <a:buNone/>
            </a:pPr>
            <a:r>
              <a:rPr lang="en-US" sz="1000" b="1" dirty="0">
                <a:solidFill>
                  <a:srgbClr val="F0EDE6"/>
                </a:solidFill>
                <a:latin typeface="Inter 18pt" pitchFamily="34" charset="0"/>
                <a:ea typeface="Inter 18pt" pitchFamily="34" charset="-122"/>
                <a:cs typeface="Inter 18pt" pitchFamily="34" charset="-120"/>
              </a:rPr>
              <a:t>DORA</a:t>
            </a:r>
            <a:endParaRPr lang="en-US" sz="1000" dirty="0"/>
          </a:p>
        </p:txBody>
      </p:sp>
      <p:sp>
        <p:nvSpPr>
          <p:cNvPr id="44" name="Shape 35"/>
          <p:cNvSpPr/>
          <p:nvPr/>
        </p:nvSpPr>
        <p:spPr>
          <a:xfrm>
            <a:off x="2825496" y="5532120"/>
            <a:ext cx="603504" cy="329184"/>
          </a:xfrm>
          <a:prstGeom prst="roundRect">
            <a:avLst>
              <a:gd name="adj" fmla="val 50000"/>
            </a:avLst>
          </a:prstGeom>
          <a:solidFill>
            <a:srgbClr val="121418"/>
          </a:solidFill>
          <a:ln w="9525">
            <a:solidFill>
              <a:srgbClr val="2A2E35"/>
            </a:solidFill>
            <a:prstDash val="solid"/>
          </a:ln>
        </p:spPr>
      </p:sp>
      <p:sp>
        <p:nvSpPr>
          <p:cNvPr id="45" name="Text 36"/>
          <p:cNvSpPr txBox="1"/>
          <p:nvPr/>
        </p:nvSpPr>
        <p:spPr>
          <a:xfrm>
            <a:off x="2825496" y="5532120"/>
            <a:ext cx="603504" cy="329184"/>
          </a:xfrm>
          <a:prstGeom prst="rect">
            <a:avLst/>
          </a:prstGeom>
          <a:noFill/>
          <a:ln/>
        </p:spPr>
        <p:txBody>
          <a:bodyPr wrap="square" lIns="0" tIns="0" rIns="0" bIns="0" rtlCol="0" anchor="ctr"/>
          <a:lstStyle/>
          <a:p>
            <a:pPr marL="0" indent="0" algn="ctr">
              <a:buNone/>
            </a:pPr>
            <a:r>
              <a:rPr lang="en-US" sz="1000" b="1" dirty="0">
                <a:solidFill>
                  <a:srgbClr val="F0EDE6"/>
                </a:solidFill>
                <a:latin typeface="Inter 18pt" pitchFamily="34" charset="0"/>
                <a:ea typeface="Inter 18pt" pitchFamily="34" charset="-122"/>
                <a:cs typeface="Inter 18pt" pitchFamily="34" charset="-120"/>
              </a:rPr>
              <a:t>NIS2</a:t>
            </a:r>
            <a:endParaRPr lang="en-US" sz="1000" dirty="0"/>
          </a:p>
        </p:txBody>
      </p:sp>
      <p:sp>
        <p:nvSpPr>
          <p:cNvPr id="46" name="Shape 37"/>
          <p:cNvSpPr/>
          <p:nvPr/>
        </p:nvSpPr>
        <p:spPr>
          <a:xfrm>
            <a:off x="3538728" y="5532120"/>
            <a:ext cx="516636" cy="329184"/>
          </a:xfrm>
          <a:prstGeom prst="roundRect">
            <a:avLst>
              <a:gd name="adj" fmla="val 50000"/>
            </a:avLst>
          </a:prstGeom>
          <a:solidFill>
            <a:srgbClr val="121418"/>
          </a:solidFill>
          <a:ln w="9525">
            <a:solidFill>
              <a:srgbClr val="2A2E35"/>
            </a:solidFill>
            <a:prstDash val="solid"/>
          </a:ln>
        </p:spPr>
      </p:sp>
      <p:sp>
        <p:nvSpPr>
          <p:cNvPr id="47" name="Text 38"/>
          <p:cNvSpPr txBox="1"/>
          <p:nvPr/>
        </p:nvSpPr>
        <p:spPr>
          <a:xfrm>
            <a:off x="3538728" y="5532120"/>
            <a:ext cx="516636" cy="329184"/>
          </a:xfrm>
          <a:prstGeom prst="rect">
            <a:avLst/>
          </a:prstGeom>
          <a:noFill/>
          <a:ln/>
        </p:spPr>
        <p:txBody>
          <a:bodyPr wrap="square" lIns="0" tIns="0" rIns="0" bIns="0" rtlCol="0" anchor="ctr"/>
          <a:lstStyle/>
          <a:p>
            <a:pPr marL="0" indent="0" algn="ctr">
              <a:buNone/>
            </a:pPr>
            <a:r>
              <a:rPr lang="en-US" sz="1000" b="1" dirty="0">
                <a:solidFill>
                  <a:srgbClr val="F0EDE6"/>
                </a:solidFill>
                <a:latin typeface="Inter 18pt" pitchFamily="34" charset="0"/>
                <a:ea typeface="Inter 18pt" pitchFamily="34" charset="-122"/>
                <a:cs typeface="Inter 18pt" pitchFamily="34" charset="-120"/>
              </a:rPr>
              <a:t>SOX</a:t>
            </a:r>
            <a:endParaRPr lang="en-US" sz="1000" dirty="0"/>
          </a:p>
        </p:txBody>
      </p:sp>
      <p:sp>
        <p:nvSpPr>
          <p:cNvPr id="48" name="Shape 39"/>
          <p:cNvSpPr/>
          <p:nvPr/>
        </p:nvSpPr>
        <p:spPr>
          <a:xfrm>
            <a:off x="4165092" y="5532120"/>
            <a:ext cx="1037844" cy="329184"/>
          </a:xfrm>
          <a:prstGeom prst="roundRect">
            <a:avLst>
              <a:gd name="adj" fmla="val 50000"/>
            </a:avLst>
          </a:prstGeom>
          <a:solidFill>
            <a:srgbClr val="121418"/>
          </a:solidFill>
          <a:ln w="9525">
            <a:solidFill>
              <a:srgbClr val="2A2E35"/>
            </a:solidFill>
            <a:prstDash val="solid"/>
          </a:ln>
        </p:spPr>
      </p:sp>
      <p:sp>
        <p:nvSpPr>
          <p:cNvPr id="49" name="Text 40"/>
          <p:cNvSpPr txBox="1"/>
          <p:nvPr/>
        </p:nvSpPr>
        <p:spPr>
          <a:xfrm>
            <a:off x="4165092" y="5532120"/>
            <a:ext cx="1037844" cy="329184"/>
          </a:xfrm>
          <a:prstGeom prst="rect">
            <a:avLst/>
          </a:prstGeom>
          <a:noFill/>
          <a:ln/>
        </p:spPr>
        <p:txBody>
          <a:bodyPr wrap="square" lIns="0" tIns="0" rIns="0" bIns="0" rtlCol="0" anchor="ctr"/>
          <a:lstStyle/>
          <a:p>
            <a:pPr marL="0" indent="0" algn="ctr">
              <a:buNone/>
            </a:pPr>
            <a:r>
              <a:rPr lang="en-US" sz="1000" b="1" dirty="0">
                <a:solidFill>
                  <a:srgbClr val="F0EDE6"/>
                </a:solidFill>
                <a:latin typeface="Inter 18pt" pitchFamily="34" charset="0"/>
                <a:ea typeface="Inter 18pt" pitchFamily="34" charset="-122"/>
                <a:cs typeface="Inter 18pt" pitchFamily="34" charset="-120"/>
              </a:rPr>
              <a:t>Basel III</a:t>
            </a:r>
            <a:endParaRPr lang="en-US" sz="1000" dirty="0"/>
          </a:p>
        </p:txBody>
      </p:sp>
      <p:sp>
        <p:nvSpPr>
          <p:cNvPr id="50" name="Shape 41"/>
          <p:cNvSpPr/>
          <p:nvPr/>
        </p:nvSpPr>
        <p:spPr>
          <a:xfrm>
            <a:off x="5312664" y="5532120"/>
            <a:ext cx="1211580" cy="329184"/>
          </a:xfrm>
          <a:prstGeom prst="roundRect">
            <a:avLst>
              <a:gd name="adj" fmla="val 50000"/>
            </a:avLst>
          </a:prstGeom>
          <a:solidFill>
            <a:srgbClr val="121418"/>
          </a:solidFill>
          <a:ln w="9525">
            <a:solidFill>
              <a:srgbClr val="2A2E35"/>
            </a:solidFill>
            <a:prstDash val="solid"/>
          </a:ln>
        </p:spPr>
      </p:sp>
      <p:sp>
        <p:nvSpPr>
          <p:cNvPr id="51" name="Text 42"/>
          <p:cNvSpPr txBox="1"/>
          <p:nvPr/>
        </p:nvSpPr>
        <p:spPr>
          <a:xfrm>
            <a:off x="5312664" y="5532120"/>
            <a:ext cx="1211580" cy="329184"/>
          </a:xfrm>
          <a:prstGeom prst="rect">
            <a:avLst/>
          </a:prstGeom>
          <a:noFill/>
          <a:ln/>
        </p:spPr>
        <p:txBody>
          <a:bodyPr wrap="square" lIns="0" tIns="0" rIns="0" bIns="0" rtlCol="0" anchor="ctr"/>
          <a:lstStyle/>
          <a:p>
            <a:pPr marL="0" indent="0" algn="ctr">
              <a:buNone/>
            </a:pPr>
            <a:r>
              <a:rPr lang="en-US" sz="1000" b="1" dirty="0">
                <a:solidFill>
                  <a:srgbClr val="F0EDE6"/>
                </a:solidFill>
                <a:latin typeface="Inter 18pt" pitchFamily="34" charset="0"/>
                <a:ea typeface="Inter 18pt" pitchFamily="34" charset="-122"/>
                <a:cs typeface="Inter 18pt" pitchFamily="34" charset="-120"/>
              </a:rPr>
              <a:t>PCI-DSS 4.x</a:t>
            </a:r>
            <a:endParaRPr lang="en-US" sz="1000" dirty="0"/>
          </a:p>
        </p:txBody>
      </p:sp>
      <p:sp>
        <p:nvSpPr>
          <p:cNvPr id="52" name="Shape 43"/>
          <p:cNvSpPr/>
          <p:nvPr/>
        </p:nvSpPr>
        <p:spPr>
          <a:xfrm>
            <a:off x="6633972" y="5532120"/>
            <a:ext cx="950976" cy="329184"/>
          </a:xfrm>
          <a:prstGeom prst="roundRect">
            <a:avLst>
              <a:gd name="adj" fmla="val 50000"/>
            </a:avLst>
          </a:prstGeom>
          <a:solidFill>
            <a:srgbClr val="121418"/>
          </a:solidFill>
          <a:ln w="9525">
            <a:solidFill>
              <a:srgbClr val="2A2E35"/>
            </a:solidFill>
            <a:prstDash val="solid"/>
          </a:ln>
        </p:spPr>
      </p:sp>
      <p:sp>
        <p:nvSpPr>
          <p:cNvPr id="53" name="Text 44"/>
          <p:cNvSpPr txBox="1"/>
          <p:nvPr/>
        </p:nvSpPr>
        <p:spPr>
          <a:xfrm>
            <a:off x="6633972" y="5532120"/>
            <a:ext cx="950976" cy="329184"/>
          </a:xfrm>
          <a:prstGeom prst="rect">
            <a:avLst/>
          </a:prstGeom>
          <a:noFill/>
          <a:ln/>
        </p:spPr>
        <p:txBody>
          <a:bodyPr wrap="square" lIns="0" tIns="0" rIns="0" bIns="0" rtlCol="0" anchor="ctr"/>
          <a:lstStyle/>
          <a:p>
            <a:pPr marL="0" indent="0" algn="ctr">
              <a:buNone/>
            </a:pPr>
            <a:r>
              <a:rPr lang="en-US" sz="1000" b="1" dirty="0">
                <a:solidFill>
                  <a:srgbClr val="F0EDE6"/>
                </a:solidFill>
                <a:latin typeface="Inter 18pt" pitchFamily="34" charset="0"/>
                <a:ea typeface="Inter 18pt" pitchFamily="34" charset="-122"/>
                <a:cs typeface="Inter 18pt" pitchFamily="34" charset="-120"/>
              </a:rPr>
              <a:t>NIST CSF</a:t>
            </a:r>
            <a:endParaRPr lang="en-US" sz="1000" dirty="0"/>
          </a:p>
        </p:txBody>
      </p:sp>
      <p:sp>
        <p:nvSpPr>
          <p:cNvPr id="54" name="Text 45"/>
          <p:cNvSpPr txBox="1"/>
          <p:nvPr/>
        </p:nvSpPr>
        <p:spPr>
          <a:xfrm>
            <a:off x="685800" y="6400800"/>
            <a:ext cx="3657600" cy="228600"/>
          </a:xfrm>
          <a:prstGeom prst="rect">
            <a:avLst/>
          </a:prstGeom>
          <a:noFill/>
          <a:ln/>
        </p:spPr>
        <p:txBody>
          <a:bodyPr wrap="square" lIns="0" tIns="0" rIns="0" bIns="0" rtlCol="0" anchor="t"/>
          <a:lstStyle/>
          <a:p>
            <a:pPr marL="0" indent="0">
              <a:buNone/>
            </a:pPr>
            <a:r>
              <a:rPr lang="en-US" sz="900" b="1" kern="0" spc="200" dirty="0">
                <a:solidFill>
                  <a:srgbClr val="F0EDE6"/>
                </a:solidFill>
                <a:latin typeface="Inter 18pt" pitchFamily="34" charset="0"/>
                <a:ea typeface="Inter 18pt" pitchFamily="34" charset="-122"/>
                <a:cs typeface="Inter 18pt" pitchFamily="34" charset="-120"/>
              </a:rPr>
              <a:t>WEVO</a:t>
            </a:r>
            <a:r>
              <a:rPr lang="en-US" sz="900" dirty="0">
                <a:solidFill>
                  <a:srgbClr val="6E6A63"/>
                </a:solidFill>
                <a:latin typeface="Inter 18pt" pitchFamily="34" charset="0"/>
                <a:ea typeface="Inter 18pt" pitchFamily="34" charset="-122"/>
                <a:cs typeface="Inter 18pt" pitchFamily="34" charset="-120"/>
              </a:rPr>
              <a:t>  GL Analytics</a:t>
            </a:r>
            <a:endParaRPr lang="en-US" sz="900" dirty="0"/>
          </a:p>
        </p:txBody>
      </p:sp>
      <p:sp>
        <p:nvSpPr>
          <p:cNvPr id="55" name="Text 46"/>
          <p:cNvSpPr txBox="1"/>
          <p:nvPr/>
        </p:nvSpPr>
        <p:spPr>
          <a:xfrm>
            <a:off x="10591495" y="6400800"/>
            <a:ext cx="914400" cy="228600"/>
          </a:xfrm>
          <a:prstGeom prst="rect">
            <a:avLst/>
          </a:prstGeom>
          <a:noFill/>
          <a:ln/>
        </p:spPr>
        <p:txBody>
          <a:bodyPr wrap="square" lIns="0" tIns="0" rIns="0" bIns="0" rtlCol="0" anchor="t"/>
          <a:lstStyle/>
          <a:p>
            <a:pPr marL="0" indent="0" algn="r">
              <a:buNone/>
            </a:pPr>
            <a:r>
              <a:rPr lang="en-US" sz="900" dirty="0">
                <a:solidFill>
                  <a:srgbClr val="6E6A63"/>
                </a:solidFill>
                <a:latin typeface="Inter 18pt" pitchFamily="34" charset="0"/>
                <a:ea typeface="Inter 18pt" pitchFamily="34" charset="-122"/>
                <a:cs typeface="Inter 18pt" pitchFamily="34" charset="-120"/>
              </a:rPr>
              <a:t>14</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A0B0D"/>
        </a:solidFill>
        <a:effectLst/>
      </p:bgPr>
    </p:bg>
    <p:spTree>
      <p:nvGrpSpPr>
        <p:cNvPr id="1" name=""/>
        <p:cNvGrpSpPr/>
        <p:nvPr/>
      </p:nvGrpSpPr>
      <p:grpSpPr>
        <a:xfrm>
          <a:off x="0" y="0"/>
          <a:ext cx="0" cy="0"/>
          <a:chOff x="0" y="0"/>
          <a:chExt cx="0" cy="0"/>
        </a:xfrm>
      </p:grpSpPr>
      <p:sp>
        <p:nvSpPr>
          <p:cNvPr id="2" name="Text 0"/>
          <p:cNvSpPr txBox="1"/>
          <p:nvPr/>
        </p:nvSpPr>
        <p:spPr>
          <a:xfrm>
            <a:off x="685800" y="566928"/>
            <a:ext cx="9144000" cy="274320"/>
          </a:xfrm>
          <a:prstGeom prst="rect">
            <a:avLst/>
          </a:prstGeom>
          <a:noFill/>
          <a:ln/>
        </p:spPr>
        <p:txBody>
          <a:bodyPr wrap="square" lIns="0" tIns="0" rIns="0" bIns="0" rtlCol="0" anchor="t"/>
          <a:lstStyle/>
          <a:p>
            <a:pPr marL="0" indent="0">
              <a:buNone/>
            </a:pPr>
            <a:r>
              <a:rPr lang="en-US" sz="1050" b="1" kern="0" spc="300" dirty="0">
                <a:solidFill>
                  <a:srgbClr val="C8922A"/>
                </a:solidFill>
                <a:latin typeface="Inter 18pt" pitchFamily="34" charset="0"/>
                <a:ea typeface="Inter 18pt" pitchFamily="34" charset="-122"/>
                <a:cs typeface="Inter 18pt" pitchFamily="34" charset="-120"/>
              </a:rPr>
              <a:t>THE QUESTION PROCUREMENT WILL ASK</a:t>
            </a:r>
            <a:endParaRPr lang="en-US" sz="1050" dirty="0"/>
          </a:p>
        </p:txBody>
      </p:sp>
      <p:sp>
        <p:nvSpPr>
          <p:cNvPr id="3" name="Text 1"/>
          <p:cNvSpPr txBox="1"/>
          <p:nvPr/>
        </p:nvSpPr>
        <p:spPr>
          <a:xfrm>
            <a:off x="685800" y="868680"/>
            <a:ext cx="10789920" cy="822960"/>
          </a:xfrm>
          <a:prstGeom prst="rect">
            <a:avLst/>
          </a:prstGeom>
          <a:noFill/>
          <a:ln/>
        </p:spPr>
        <p:txBody>
          <a:bodyPr wrap="square" lIns="0" tIns="0" rIns="0" bIns="0" rtlCol="0" anchor="t"/>
          <a:lstStyle/>
          <a:p>
            <a:pPr marL="0" indent="0">
              <a:buNone/>
            </a:pPr>
            <a:r>
              <a:rPr lang="en-US" sz="3800" dirty="0">
                <a:solidFill>
                  <a:srgbClr val="F0EDE6"/>
                </a:solidFill>
                <a:latin typeface="Cormorant Garamond SemiBold" pitchFamily="34" charset="0"/>
                <a:ea typeface="Cormorant Garamond SemiBold" pitchFamily="34" charset="-122"/>
                <a:cs typeface="Cormorant Garamond SemiBold" pitchFamily="34" charset="-120"/>
              </a:rPr>
              <a:t>"What happens to us if the supplier </a:t>
            </a:r>
            <a:r>
              <a:rPr lang="en-US" sz="3800" i="1" dirty="0">
                <a:solidFill>
                  <a:srgbClr val="E0B564"/>
                </a:solidFill>
                <a:latin typeface="Cormorant Garamond" pitchFamily="34" charset="0"/>
                <a:ea typeface="Cormorant Garamond" pitchFamily="34" charset="-122"/>
                <a:cs typeface="Cormorant Garamond" pitchFamily="34" charset="-120"/>
              </a:rPr>
              <a:t>does not?"</a:t>
            </a:r>
            <a:endParaRPr lang="en-US" sz="3800" dirty="0"/>
          </a:p>
        </p:txBody>
      </p:sp>
      <p:sp>
        <p:nvSpPr>
          <p:cNvPr id="4" name="Text 2"/>
          <p:cNvSpPr txBox="1"/>
          <p:nvPr/>
        </p:nvSpPr>
        <p:spPr>
          <a:xfrm>
            <a:off x="685800" y="1691640"/>
            <a:ext cx="10058400" cy="320040"/>
          </a:xfrm>
          <a:prstGeom prst="rect">
            <a:avLst/>
          </a:prstGeom>
          <a:noFill/>
          <a:ln/>
        </p:spPr>
        <p:txBody>
          <a:bodyPr wrap="square" lIns="0" tIns="0" rIns="0" bIns="0" rtlCol="0" anchor="t"/>
          <a:lstStyle/>
          <a:p>
            <a:pPr marL="0" indent="0">
              <a:buNone/>
            </a:pPr>
            <a:r>
              <a:rPr lang="en-US" sz="1300" dirty="0">
                <a:solidFill>
                  <a:srgbClr val="A8A399"/>
                </a:solidFill>
                <a:latin typeface="Inter 18pt" pitchFamily="34" charset="0"/>
                <a:ea typeface="Inter 18pt" pitchFamily="34" charset="-122"/>
                <a:cs typeface="Inter 18pt" pitchFamily="34" charset="-120"/>
              </a:rPr>
              <a:t>Most vendors answer it with an escrow clause. Wevo answers it at installation.</a:t>
            </a:r>
            <a:endParaRPr lang="en-US" sz="1300" dirty="0"/>
          </a:p>
        </p:txBody>
      </p:sp>
      <p:sp>
        <p:nvSpPr>
          <p:cNvPr id="5" name="Shape 3"/>
          <p:cNvSpPr/>
          <p:nvPr/>
        </p:nvSpPr>
        <p:spPr>
          <a:xfrm>
            <a:off x="685800" y="2194560"/>
            <a:ext cx="2560320" cy="2606040"/>
          </a:xfrm>
          <a:prstGeom prst="roundRect">
            <a:avLst>
              <a:gd name="adj" fmla="val 3571"/>
            </a:avLst>
          </a:prstGeom>
          <a:solidFill>
            <a:srgbClr val="171A1F"/>
          </a:solidFill>
          <a:ln w="9525">
            <a:solidFill>
              <a:srgbClr val="2A2E35"/>
            </a:solidFill>
            <a:prstDash val="solid"/>
          </a:ln>
        </p:spPr>
      </p:sp>
      <p:sp>
        <p:nvSpPr>
          <p:cNvPr id="6" name="Shape 4"/>
          <p:cNvSpPr/>
          <p:nvPr/>
        </p:nvSpPr>
        <p:spPr>
          <a:xfrm>
            <a:off x="960120" y="2450592"/>
            <a:ext cx="457200" cy="457200"/>
          </a:xfrm>
          <a:prstGeom prst="ellipse">
            <a:avLst/>
          </a:prstGeom>
          <a:solidFill>
            <a:srgbClr val="C8922A"/>
          </a:solidFill>
          <a:ln/>
        </p:spPr>
      </p:sp>
      <p:pic>
        <p:nvPicPr>
          <p:cNvPr id="7" name="Image 0" descr="preencoded.png"/>
          <p:cNvPicPr>
            <a:picLocks noChangeAspect="1"/>
          </p:cNvPicPr>
          <p:nvPr/>
        </p:nvPicPr>
        <p:blipFill>
          <a:blip r:embed="rId3"/>
          <a:stretch>
            <a:fillRect/>
          </a:stretch>
        </p:blipFill>
        <p:spPr>
          <a:xfrm>
            <a:off x="1074420" y="2564892"/>
            <a:ext cx="228600" cy="228600"/>
          </a:xfrm>
          <a:prstGeom prst="rect">
            <a:avLst/>
          </a:prstGeom>
        </p:spPr>
      </p:pic>
      <p:sp>
        <p:nvSpPr>
          <p:cNvPr id="8" name="Text 5"/>
          <p:cNvSpPr txBox="1"/>
          <p:nvPr/>
        </p:nvSpPr>
        <p:spPr>
          <a:xfrm>
            <a:off x="960120" y="3017520"/>
            <a:ext cx="2011680" cy="548640"/>
          </a:xfrm>
          <a:prstGeom prst="rect">
            <a:avLst/>
          </a:prstGeom>
          <a:noFill/>
          <a:ln/>
        </p:spPr>
        <p:txBody>
          <a:bodyPr wrap="square" lIns="0" tIns="0" rIns="0" bIns="0" rtlCol="0" anchor="b"/>
          <a:lstStyle/>
          <a:p>
            <a:pPr marL="0" indent="0">
              <a:buNone/>
            </a:pPr>
            <a:r>
              <a:rPr lang="en-US" sz="1300" b="1" dirty="0">
                <a:solidFill>
                  <a:srgbClr val="F0EDE6"/>
                </a:solidFill>
                <a:latin typeface="Inter 18pt" pitchFamily="34" charset="0"/>
                <a:ea typeface="Inter 18pt" pitchFamily="34" charset="-122"/>
                <a:cs typeface="Inter 18pt" pitchFamily="34" charset="-120"/>
              </a:rPr>
              <a:t>The source code is provided</a:t>
            </a:r>
            <a:endParaRPr lang="en-US" sz="1300" dirty="0"/>
          </a:p>
        </p:txBody>
      </p:sp>
      <p:sp>
        <p:nvSpPr>
          <p:cNvPr id="9" name="Text 6"/>
          <p:cNvSpPr txBox="1"/>
          <p:nvPr/>
        </p:nvSpPr>
        <p:spPr>
          <a:xfrm>
            <a:off x="960120" y="3657600"/>
            <a:ext cx="2011680" cy="1051560"/>
          </a:xfrm>
          <a:prstGeom prst="rect">
            <a:avLst/>
          </a:prstGeom>
          <a:noFill/>
          <a:ln/>
        </p:spPr>
        <p:txBody>
          <a:bodyPr wrap="square" lIns="0" tIns="0" rIns="0" bIns="0" rtlCol="0" anchor="t"/>
          <a:lstStyle/>
          <a:p>
            <a:pPr marL="0" indent="0">
              <a:lnSpc>
                <a:spcPct val="120000"/>
              </a:lnSpc>
              <a:buNone/>
            </a:pPr>
            <a:r>
              <a:rPr lang="en-US" sz="1050" dirty="0">
                <a:solidFill>
                  <a:srgbClr val="A8A399"/>
                </a:solidFill>
                <a:latin typeface="Inter 18pt" pitchFamily="34" charset="0"/>
                <a:ea typeface="Inter 18pt" pitchFamily="34" charset="-122"/>
                <a:cs typeface="Inter 18pt" pitchFamily="34" charset="-120"/>
              </a:rPr>
              <a:t>Supplied in full at installation under a Continuity Licence. Stronger than escrow, and a ready-made exit strategy.</a:t>
            </a:r>
            <a:endParaRPr lang="en-US" sz="1050" dirty="0"/>
          </a:p>
        </p:txBody>
      </p:sp>
      <p:sp>
        <p:nvSpPr>
          <p:cNvPr id="10" name="Shape 7"/>
          <p:cNvSpPr/>
          <p:nvPr/>
        </p:nvSpPr>
        <p:spPr>
          <a:xfrm>
            <a:off x="3438144" y="2194560"/>
            <a:ext cx="2560320" cy="2606040"/>
          </a:xfrm>
          <a:prstGeom prst="roundRect">
            <a:avLst>
              <a:gd name="adj" fmla="val 3571"/>
            </a:avLst>
          </a:prstGeom>
          <a:solidFill>
            <a:srgbClr val="171A1F"/>
          </a:solidFill>
          <a:ln w="9525">
            <a:solidFill>
              <a:srgbClr val="2A2E35"/>
            </a:solidFill>
            <a:prstDash val="solid"/>
          </a:ln>
        </p:spPr>
      </p:sp>
      <p:sp>
        <p:nvSpPr>
          <p:cNvPr id="11" name="Shape 8"/>
          <p:cNvSpPr/>
          <p:nvPr/>
        </p:nvSpPr>
        <p:spPr>
          <a:xfrm>
            <a:off x="3712464" y="2450592"/>
            <a:ext cx="457200" cy="457200"/>
          </a:xfrm>
          <a:prstGeom prst="ellipse">
            <a:avLst/>
          </a:prstGeom>
          <a:solidFill>
            <a:srgbClr val="C8922A"/>
          </a:solidFill>
          <a:ln/>
        </p:spPr>
      </p:sp>
      <p:pic>
        <p:nvPicPr>
          <p:cNvPr id="12" name="Image 1" descr="preencoded.png"/>
          <p:cNvPicPr>
            <a:picLocks noChangeAspect="1"/>
          </p:cNvPicPr>
          <p:nvPr/>
        </p:nvPicPr>
        <p:blipFill>
          <a:blip r:embed="rId4"/>
          <a:stretch>
            <a:fillRect/>
          </a:stretch>
        </p:blipFill>
        <p:spPr>
          <a:xfrm>
            <a:off x="3826764" y="2564892"/>
            <a:ext cx="228600" cy="228600"/>
          </a:xfrm>
          <a:prstGeom prst="rect">
            <a:avLst/>
          </a:prstGeom>
        </p:spPr>
      </p:pic>
      <p:sp>
        <p:nvSpPr>
          <p:cNvPr id="13" name="Text 9"/>
          <p:cNvSpPr txBox="1"/>
          <p:nvPr/>
        </p:nvSpPr>
        <p:spPr>
          <a:xfrm>
            <a:off x="3712464" y="3017520"/>
            <a:ext cx="2011680" cy="548640"/>
          </a:xfrm>
          <a:prstGeom prst="rect">
            <a:avLst/>
          </a:prstGeom>
          <a:noFill/>
          <a:ln/>
        </p:spPr>
        <p:txBody>
          <a:bodyPr wrap="square" lIns="0" tIns="0" rIns="0" bIns="0" rtlCol="0" anchor="b"/>
          <a:lstStyle/>
          <a:p>
            <a:pPr marL="0" indent="0">
              <a:buNone/>
            </a:pPr>
            <a:r>
              <a:rPr lang="en-US" sz="1300" b="1" dirty="0">
                <a:solidFill>
                  <a:srgbClr val="F0EDE6"/>
                </a:solidFill>
                <a:latin typeface="Inter 18pt" pitchFamily="34" charset="0"/>
                <a:ea typeface="Inter 18pt" pitchFamily="34" charset="-122"/>
                <a:cs typeface="Inter 18pt" pitchFamily="34" charset="-120"/>
              </a:rPr>
              <a:t>It runs inside your estate</a:t>
            </a:r>
            <a:endParaRPr lang="en-US" sz="1300" dirty="0"/>
          </a:p>
        </p:txBody>
      </p:sp>
      <p:sp>
        <p:nvSpPr>
          <p:cNvPr id="14" name="Text 10"/>
          <p:cNvSpPr txBox="1"/>
          <p:nvPr/>
        </p:nvSpPr>
        <p:spPr>
          <a:xfrm>
            <a:off x="3712464" y="3657600"/>
            <a:ext cx="2011680" cy="1051560"/>
          </a:xfrm>
          <a:prstGeom prst="rect">
            <a:avLst/>
          </a:prstGeom>
          <a:noFill/>
          <a:ln/>
        </p:spPr>
        <p:txBody>
          <a:bodyPr wrap="square" lIns="0" tIns="0" rIns="0" bIns="0" rtlCol="0" anchor="t"/>
          <a:lstStyle/>
          <a:p>
            <a:pPr marL="0" indent="0">
              <a:lnSpc>
                <a:spcPct val="120000"/>
              </a:lnSpc>
              <a:buNone/>
            </a:pPr>
            <a:r>
              <a:rPr lang="en-US" sz="1050" dirty="0">
                <a:solidFill>
                  <a:srgbClr val="A8A399"/>
                </a:solidFill>
                <a:latin typeface="Inter 18pt" pitchFamily="34" charset="0"/>
                <a:ea typeface="Inter 18pt" pitchFamily="34" charset="-122"/>
                <a:cs typeface="Inter 18pt" pitchFamily="34" charset="-120"/>
              </a:rPr>
              <a:t>No licence check, no telemetry, no cloud dependency. Nothing calls out, so nothing stops working.</a:t>
            </a:r>
            <a:endParaRPr lang="en-US" sz="1050" dirty="0"/>
          </a:p>
        </p:txBody>
      </p:sp>
      <p:sp>
        <p:nvSpPr>
          <p:cNvPr id="15" name="Shape 11"/>
          <p:cNvSpPr/>
          <p:nvPr/>
        </p:nvSpPr>
        <p:spPr>
          <a:xfrm>
            <a:off x="6190488" y="2194560"/>
            <a:ext cx="2560320" cy="2606040"/>
          </a:xfrm>
          <a:prstGeom prst="roundRect">
            <a:avLst>
              <a:gd name="adj" fmla="val 3571"/>
            </a:avLst>
          </a:prstGeom>
          <a:solidFill>
            <a:srgbClr val="171A1F"/>
          </a:solidFill>
          <a:ln w="9525">
            <a:solidFill>
              <a:srgbClr val="2A2E35"/>
            </a:solidFill>
            <a:prstDash val="solid"/>
          </a:ln>
        </p:spPr>
      </p:sp>
      <p:sp>
        <p:nvSpPr>
          <p:cNvPr id="16" name="Shape 12"/>
          <p:cNvSpPr/>
          <p:nvPr/>
        </p:nvSpPr>
        <p:spPr>
          <a:xfrm>
            <a:off x="6464808" y="2450592"/>
            <a:ext cx="457200" cy="457200"/>
          </a:xfrm>
          <a:prstGeom prst="ellipse">
            <a:avLst/>
          </a:prstGeom>
          <a:solidFill>
            <a:srgbClr val="C8922A"/>
          </a:solidFill>
          <a:ln/>
        </p:spPr>
      </p:sp>
      <p:pic>
        <p:nvPicPr>
          <p:cNvPr id="17" name="Image 2" descr="preencoded.png"/>
          <p:cNvPicPr>
            <a:picLocks noChangeAspect="1"/>
          </p:cNvPicPr>
          <p:nvPr/>
        </p:nvPicPr>
        <p:blipFill>
          <a:blip r:embed="rId5"/>
          <a:stretch>
            <a:fillRect/>
          </a:stretch>
        </p:blipFill>
        <p:spPr>
          <a:xfrm>
            <a:off x="6579108" y="2564892"/>
            <a:ext cx="228600" cy="228600"/>
          </a:xfrm>
          <a:prstGeom prst="rect">
            <a:avLst/>
          </a:prstGeom>
        </p:spPr>
      </p:pic>
      <p:sp>
        <p:nvSpPr>
          <p:cNvPr id="18" name="Text 13"/>
          <p:cNvSpPr txBox="1"/>
          <p:nvPr/>
        </p:nvSpPr>
        <p:spPr>
          <a:xfrm>
            <a:off x="6464808" y="3017520"/>
            <a:ext cx="2011680" cy="548640"/>
          </a:xfrm>
          <a:prstGeom prst="rect">
            <a:avLst/>
          </a:prstGeom>
          <a:noFill/>
          <a:ln/>
        </p:spPr>
        <p:txBody>
          <a:bodyPr wrap="square" lIns="0" tIns="0" rIns="0" bIns="0" rtlCol="0" anchor="b"/>
          <a:lstStyle/>
          <a:p>
            <a:pPr marL="0" indent="0">
              <a:buNone/>
            </a:pPr>
            <a:r>
              <a:rPr lang="en-US" sz="1300" b="1" dirty="0">
                <a:solidFill>
                  <a:srgbClr val="F0EDE6"/>
                </a:solidFill>
                <a:latin typeface="Inter 18pt" pitchFamily="34" charset="0"/>
                <a:ea typeface="Inter 18pt" pitchFamily="34" charset="-122"/>
                <a:cs typeface="Inter 18pt" pitchFamily="34" charset="-120"/>
              </a:rPr>
              <a:t>Nothing proprietary underneath</a:t>
            </a:r>
            <a:endParaRPr lang="en-US" sz="1300" dirty="0"/>
          </a:p>
        </p:txBody>
      </p:sp>
      <p:sp>
        <p:nvSpPr>
          <p:cNvPr id="19" name="Text 14"/>
          <p:cNvSpPr txBox="1"/>
          <p:nvPr/>
        </p:nvSpPr>
        <p:spPr>
          <a:xfrm>
            <a:off x="6464808" y="3657600"/>
            <a:ext cx="2011680" cy="1051560"/>
          </a:xfrm>
          <a:prstGeom prst="rect">
            <a:avLst/>
          </a:prstGeom>
          <a:noFill/>
          <a:ln/>
        </p:spPr>
        <p:txBody>
          <a:bodyPr wrap="square" lIns="0" tIns="0" rIns="0" bIns="0" rtlCol="0" anchor="t"/>
          <a:lstStyle/>
          <a:p>
            <a:pPr marL="0" indent="0">
              <a:lnSpc>
                <a:spcPct val="120000"/>
              </a:lnSpc>
              <a:buNone/>
            </a:pPr>
            <a:r>
              <a:rPr lang="en-US" sz="1050" dirty="0">
                <a:solidFill>
                  <a:srgbClr val="A8A399"/>
                </a:solidFill>
                <a:latin typeface="Inter 18pt" pitchFamily="34" charset="0"/>
                <a:ea typeface="Inter 18pt" pitchFamily="34" charset="-122"/>
                <a:cs typeface="Inter 18pt" pitchFamily="34" charset="-120"/>
              </a:rPr>
              <a:t>Open standards, no proprietary runtime and no database vendor tie.</a:t>
            </a:r>
            <a:endParaRPr lang="en-US" sz="1050" dirty="0"/>
          </a:p>
        </p:txBody>
      </p:sp>
      <p:sp>
        <p:nvSpPr>
          <p:cNvPr id="20" name="Shape 15"/>
          <p:cNvSpPr/>
          <p:nvPr/>
        </p:nvSpPr>
        <p:spPr>
          <a:xfrm>
            <a:off x="8942832" y="2194560"/>
            <a:ext cx="2560320" cy="2606040"/>
          </a:xfrm>
          <a:prstGeom prst="roundRect">
            <a:avLst>
              <a:gd name="adj" fmla="val 3571"/>
            </a:avLst>
          </a:prstGeom>
          <a:solidFill>
            <a:srgbClr val="171A1F"/>
          </a:solidFill>
          <a:ln w="9525">
            <a:solidFill>
              <a:srgbClr val="2A2E35"/>
            </a:solidFill>
            <a:prstDash val="solid"/>
          </a:ln>
        </p:spPr>
      </p:sp>
      <p:sp>
        <p:nvSpPr>
          <p:cNvPr id="21" name="Shape 16"/>
          <p:cNvSpPr/>
          <p:nvPr/>
        </p:nvSpPr>
        <p:spPr>
          <a:xfrm>
            <a:off x="9217152" y="2450592"/>
            <a:ext cx="457200" cy="457200"/>
          </a:xfrm>
          <a:prstGeom prst="ellipse">
            <a:avLst/>
          </a:prstGeom>
          <a:solidFill>
            <a:srgbClr val="C8922A"/>
          </a:solidFill>
          <a:ln/>
        </p:spPr>
      </p:sp>
      <p:pic>
        <p:nvPicPr>
          <p:cNvPr id="22" name="Image 3" descr="preencoded.png"/>
          <p:cNvPicPr>
            <a:picLocks noChangeAspect="1"/>
          </p:cNvPicPr>
          <p:nvPr/>
        </p:nvPicPr>
        <p:blipFill>
          <a:blip r:embed="rId6"/>
          <a:stretch>
            <a:fillRect/>
          </a:stretch>
        </p:blipFill>
        <p:spPr>
          <a:xfrm>
            <a:off x="9331452" y="2564892"/>
            <a:ext cx="228600" cy="228600"/>
          </a:xfrm>
          <a:prstGeom prst="rect">
            <a:avLst/>
          </a:prstGeom>
        </p:spPr>
      </p:pic>
      <p:sp>
        <p:nvSpPr>
          <p:cNvPr id="23" name="Text 17"/>
          <p:cNvSpPr txBox="1"/>
          <p:nvPr/>
        </p:nvSpPr>
        <p:spPr>
          <a:xfrm>
            <a:off x="9217152" y="3017520"/>
            <a:ext cx="2011680" cy="548640"/>
          </a:xfrm>
          <a:prstGeom prst="rect">
            <a:avLst/>
          </a:prstGeom>
          <a:noFill/>
          <a:ln/>
        </p:spPr>
        <p:txBody>
          <a:bodyPr wrap="square" lIns="0" tIns="0" rIns="0" bIns="0" rtlCol="0" anchor="b"/>
          <a:lstStyle/>
          <a:p>
            <a:pPr marL="0" indent="0">
              <a:buNone/>
            </a:pPr>
            <a:r>
              <a:rPr lang="en-US" sz="1300" b="1" dirty="0">
                <a:solidFill>
                  <a:srgbClr val="F0EDE6"/>
                </a:solidFill>
                <a:latin typeface="Inter 18pt" pitchFamily="34" charset="0"/>
                <a:ea typeface="Inter 18pt" pitchFamily="34" charset="-122"/>
                <a:cs typeface="Inter 18pt" pitchFamily="34" charset="-120"/>
              </a:rPr>
              <a:t>The price is published</a:t>
            </a:r>
            <a:endParaRPr lang="en-US" sz="1300" dirty="0"/>
          </a:p>
        </p:txBody>
      </p:sp>
      <p:sp>
        <p:nvSpPr>
          <p:cNvPr id="24" name="Text 18"/>
          <p:cNvSpPr txBox="1"/>
          <p:nvPr/>
        </p:nvSpPr>
        <p:spPr>
          <a:xfrm>
            <a:off x="9217152" y="3657600"/>
            <a:ext cx="2011680" cy="1051560"/>
          </a:xfrm>
          <a:prstGeom prst="rect">
            <a:avLst/>
          </a:prstGeom>
          <a:noFill/>
          <a:ln/>
        </p:spPr>
        <p:txBody>
          <a:bodyPr wrap="square" lIns="0" tIns="0" rIns="0" bIns="0" rtlCol="0" anchor="t"/>
          <a:lstStyle/>
          <a:p>
            <a:pPr marL="0" indent="0">
              <a:lnSpc>
                <a:spcPct val="120000"/>
              </a:lnSpc>
              <a:buNone/>
            </a:pPr>
            <a:r>
              <a:rPr lang="en-US" sz="1050" dirty="0">
                <a:solidFill>
                  <a:srgbClr val="A8A399"/>
                </a:solidFill>
                <a:latin typeface="Inter 18pt" pitchFamily="34" charset="0"/>
                <a:ea typeface="Inter 18pt" pitchFamily="34" charset="-122"/>
                <a:cs typeface="Inter 18pt" pitchFamily="34" charset="-120"/>
              </a:rPr>
              <a:t>One fixed monthly fee from £5,000, with unlimited users. No per-seat, data-volume or module charges.</a:t>
            </a:r>
            <a:endParaRPr lang="en-US" sz="1050" dirty="0"/>
          </a:p>
        </p:txBody>
      </p:sp>
      <p:sp>
        <p:nvSpPr>
          <p:cNvPr id="25" name="Shape 19"/>
          <p:cNvSpPr/>
          <p:nvPr/>
        </p:nvSpPr>
        <p:spPr>
          <a:xfrm>
            <a:off x="685800" y="4983480"/>
            <a:ext cx="10820095" cy="1188720"/>
          </a:xfrm>
          <a:prstGeom prst="roundRect">
            <a:avLst>
              <a:gd name="adj" fmla="val 7692"/>
            </a:avLst>
          </a:prstGeom>
          <a:solidFill>
            <a:srgbClr val="121418"/>
          </a:solidFill>
          <a:ln w="9525">
            <a:solidFill>
              <a:srgbClr val="C8922A"/>
            </a:solidFill>
            <a:prstDash val="solid"/>
          </a:ln>
        </p:spPr>
      </p:sp>
      <p:sp>
        <p:nvSpPr>
          <p:cNvPr id="26" name="Text 20"/>
          <p:cNvSpPr txBox="1"/>
          <p:nvPr/>
        </p:nvSpPr>
        <p:spPr>
          <a:xfrm>
            <a:off x="1005840" y="5138928"/>
            <a:ext cx="2194560" cy="365760"/>
          </a:xfrm>
          <a:prstGeom prst="rect">
            <a:avLst/>
          </a:prstGeom>
          <a:noFill/>
          <a:ln/>
        </p:spPr>
        <p:txBody>
          <a:bodyPr wrap="square" lIns="0" tIns="0" rIns="0" bIns="0" rtlCol="0" anchor="t"/>
          <a:lstStyle/>
          <a:p>
            <a:pPr marL="0" indent="0">
              <a:buNone/>
            </a:pPr>
            <a:r>
              <a:rPr lang="en-US" sz="2000" dirty="0">
                <a:solidFill>
                  <a:srgbClr val="E0B564"/>
                </a:solidFill>
                <a:latin typeface="Cormorant Garamond SemiBold" pitchFamily="34" charset="0"/>
                <a:ea typeface="Cormorant Garamond SemiBold" pitchFamily="34" charset="-122"/>
                <a:cs typeface="Cormorant Garamond SemiBold" pitchFamily="34" charset="-120"/>
              </a:rPr>
              <a:t>Proven ground</a:t>
            </a:r>
            <a:endParaRPr lang="en-US" sz="2000" dirty="0"/>
          </a:p>
        </p:txBody>
      </p:sp>
      <p:sp>
        <p:nvSpPr>
          <p:cNvPr id="27" name="Text 21"/>
          <p:cNvSpPr txBox="1"/>
          <p:nvPr/>
        </p:nvSpPr>
        <p:spPr>
          <a:xfrm>
            <a:off x="3246120" y="5138928"/>
            <a:ext cx="7985455" cy="914400"/>
          </a:xfrm>
          <a:prstGeom prst="rect">
            <a:avLst/>
          </a:prstGeom>
          <a:noFill/>
          <a:ln/>
        </p:spPr>
        <p:txBody>
          <a:bodyPr wrap="square" lIns="0" tIns="0" rIns="0" bIns="0" rtlCol="0" anchor="t"/>
          <a:lstStyle/>
          <a:p>
            <a:pPr marL="0" indent="0">
              <a:lnSpc>
                <a:spcPct val="125000"/>
              </a:lnSpc>
              <a:buNone/>
            </a:pPr>
            <a:r>
              <a:rPr lang="en-US" sz="1150" dirty="0">
                <a:solidFill>
                  <a:srgbClr val="F0EDE6"/>
                </a:solidFill>
                <a:latin typeface="Inter 18pt" pitchFamily="34" charset="0"/>
                <a:ea typeface="Inter 18pt" pitchFamily="34" charset="-122"/>
                <a:cs typeface="Inter 18pt" pitchFamily="34" charset="-120"/>
              </a:rPr>
              <a:t>An earlier generation of Wevo ran on the mainframe and was bought by two of Scotland's largest banks. It is rebuilt here by its founder, from 25 years in tier-1 banking, financial services and the public sector, as a modern platform that runs on one ordinary server.</a:t>
            </a:r>
            <a:endParaRPr lang="en-US" sz="1150" dirty="0"/>
          </a:p>
        </p:txBody>
      </p:sp>
      <p:sp>
        <p:nvSpPr>
          <p:cNvPr id="28" name="Text 22"/>
          <p:cNvSpPr txBox="1"/>
          <p:nvPr/>
        </p:nvSpPr>
        <p:spPr>
          <a:xfrm>
            <a:off x="685800" y="6400800"/>
            <a:ext cx="3657600" cy="228600"/>
          </a:xfrm>
          <a:prstGeom prst="rect">
            <a:avLst/>
          </a:prstGeom>
          <a:noFill/>
          <a:ln/>
        </p:spPr>
        <p:txBody>
          <a:bodyPr wrap="square" lIns="0" tIns="0" rIns="0" bIns="0" rtlCol="0" anchor="t"/>
          <a:lstStyle/>
          <a:p>
            <a:pPr marL="0" indent="0">
              <a:buNone/>
            </a:pPr>
            <a:r>
              <a:rPr lang="en-US" sz="900" b="1" kern="0" spc="200" dirty="0">
                <a:solidFill>
                  <a:srgbClr val="F0EDE6"/>
                </a:solidFill>
                <a:latin typeface="Inter 18pt" pitchFamily="34" charset="0"/>
                <a:ea typeface="Inter 18pt" pitchFamily="34" charset="-122"/>
                <a:cs typeface="Inter 18pt" pitchFamily="34" charset="-120"/>
              </a:rPr>
              <a:t>WEVO</a:t>
            </a:r>
            <a:r>
              <a:rPr lang="en-US" sz="900" dirty="0">
                <a:solidFill>
                  <a:srgbClr val="6E6A63"/>
                </a:solidFill>
                <a:latin typeface="Inter 18pt" pitchFamily="34" charset="0"/>
                <a:ea typeface="Inter 18pt" pitchFamily="34" charset="-122"/>
                <a:cs typeface="Inter 18pt" pitchFamily="34" charset="-120"/>
              </a:rPr>
              <a:t>  GL Analytics</a:t>
            </a:r>
            <a:endParaRPr lang="en-US" sz="900" dirty="0"/>
          </a:p>
        </p:txBody>
      </p:sp>
      <p:sp>
        <p:nvSpPr>
          <p:cNvPr id="29" name="Text 23"/>
          <p:cNvSpPr txBox="1"/>
          <p:nvPr/>
        </p:nvSpPr>
        <p:spPr>
          <a:xfrm>
            <a:off x="10591495" y="6400800"/>
            <a:ext cx="914400" cy="228600"/>
          </a:xfrm>
          <a:prstGeom prst="rect">
            <a:avLst/>
          </a:prstGeom>
          <a:noFill/>
          <a:ln/>
        </p:spPr>
        <p:txBody>
          <a:bodyPr wrap="square" lIns="0" tIns="0" rIns="0" bIns="0" rtlCol="0" anchor="t"/>
          <a:lstStyle/>
          <a:p>
            <a:pPr marL="0" indent="0" algn="r">
              <a:buNone/>
            </a:pPr>
            <a:r>
              <a:rPr lang="en-US" sz="900" dirty="0">
                <a:solidFill>
                  <a:srgbClr val="6E6A63"/>
                </a:solidFill>
                <a:latin typeface="Inter 18pt" pitchFamily="34" charset="0"/>
                <a:ea typeface="Inter 18pt" pitchFamily="34" charset="-122"/>
                <a:cs typeface="Inter 18pt" pitchFamily="34" charset="-120"/>
              </a:rPr>
              <a:t>15</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0B0D"/>
        </a:solidFill>
        <a:effectLst/>
      </p:bgPr>
    </p:bg>
    <p:spTree>
      <p:nvGrpSpPr>
        <p:cNvPr id="1" name=""/>
        <p:cNvGrpSpPr/>
        <p:nvPr/>
      </p:nvGrpSpPr>
      <p:grpSpPr>
        <a:xfrm>
          <a:off x="0" y="0"/>
          <a:ext cx="0" cy="0"/>
          <a:chOff x="0" y="0"/>
          <a:chExt cx="0" cy="0"/>
        </a:xfrm>
      </p:grpSpPr>
      <p:sp>
        <p:nvSpPr>
          <p:cNvPr id="2" name="Shape 0"/>
          <p:cNvSpPr/>
          <p:nvPr/>
        </p:nvSpPr>
        <p:spPr>
          <a:xfrm>
            <a:off x="7296912" y="1046420"/>
            <a:ext cx="5888736" cy="5039480"/>
          </a:xfrm>
          <a:prstGeom prst="roundRect">
            <a:avLst>
              <a:gd name="adj" fmla="val 1814"/>
            </a:avLst>
          </a:prstGeom>
          <a:solidFill>
            <a:srgbClr val="FFFFFF"/>
          </a:solidFill>
          <a:ln w="12700">
            <a:solidFill>
              <a:srgbClr val="C8922A"/>
            </a:solidFill>
            <a:prstDash val="solid"/>
          </a:ln>
          <a:effectLst>
            <a:outerShdw blurRad="304800" dist="101600" dir="5400000" algn="bl" rotWithShape="0">
              <a:srgbClr val="000000">
                <a:alpha val="55000"/>
              </a:srgbClr>
            </a:outerShdw>
          </a:effectLst>
        </p:spPr>
      </p:sp>
      <p:pic>
        <p:nvPicPr>
          <p:cNvPr id="3" name="Image 0" descr="preencoded.png"/>
          <p:cNvPicPr>
            <a:picLocks noChangeAspect="1"/>
          </p:cNvPicPr>
          <p:nvPr/>
        </p:nvPicPr>
        <p:blipFill>
          <a:blip r:embed="rId3"/>
          <a:stretch>
            <a:fillRect/>
          </a:stretch>
        </p:blipFill>
        <p:spPr>
          <a:xfrm>
            <a:off x="7360920" y="1110428"/>
            <a:ext cx="5760720" cy="4911464"/>
          </a:xfrm>
          <a:prstGeom prst="rect">
            <a:avLst/>
          </a:prstGeom>
        </p:spPr>
      </p:pic>
      <p:sp>
        <p:nvSpPr>
          <p:cNvPr id="4" name="Text 1"/>
          <p:cNvSpPr txBox="1"/>
          <p:nvPr/>
        </p:nvSpPr>
        <p:spPr>
          <a:xfrm>
            <a:off x="685800" y="1188720"/>
            <a:ext cx="5486400" cy="274320"/>
          </a:xfrm>
          <a:prstGeom prst="rect">
            <a:avLst/>
          </a:prstGeom>
          <a:noFill/>
          <a:ln/>
        </p:spPr>
        <p:txBody>
          <a:bodyPr wrap="square" lIns="0" tIns="0" rIns="0" bIns="0" rtlCol="0" anchor="t"/>
          <a:lstStyle/>
          <a:p>
            <a:pPr marL="0" indent="0">
              <a:buNone/>
            </a:pPr>
            <a:r>
              <a:rPr lang="en-US" sz="1050" b="1" kern="0" spc="300" dirty="0">
                <a:solidFill>
                  <a:srgbClr val="C8922A"/>
                </a:solidFill>
                <a:latin typeface="Inter 18pt" pitchFamily="34" charset="0"/>
                <a:ea typeface="Inter 18pt" pitchFamily="34" charset="-122"/>
                <a:cs typeface="Inter 18pt" pitchFamily="34" charset="-120"/>
              </a:rPr>
              <a:t>NEXT STEP</a:t>
            </a:r>
            <a:endParaRPr lang="en-US" sz="1050" dirty="0"/>
          </a:p>
        </p:txBody>
      </p:sp>
      <p:sp>
        <p:nvSpPr>
          <p:cNvPr id="5" name="Text 2"/>
          <p:cNvSpPr txBox="1"/>
          <p:nvPr/>
        </p:nvSpPr>
        <p:spPr>
          <a:xfrm>
            <a:off x="685800" y="1554480"/>
            <a:ext cx="6400800" cy="1828800"/>
          </a:xfrm>
          <a:prstGeom prst="rect">
            <a:avLst/>
          </a:prstGeom>
          <a:noFill/>
          <a:ln/>
        </p:spPr>
        <p:txBody>
          <a:bodyPr wrap="square" lIns="0" tIns="0" rIns="0" bIns="0" rtlCol="0" anchor="t"/>
          <a:lstStyle/>
          <a:p>
            <a:pPr marL="0" indent="0">
              <a:lnSpc>
                <a:spcPct val="95000"/>
              </a:lnSpc>
              <a:buNone/>
            </a:pPr>
            <a:r>
              <a:rPr lang="en-US" sz="5200" dirty="0">
                <a:solidFill>
                  <a:srgbClr val="F0EDE6"/>
                </a:solidFill>
                <a:latin typeface="Cormorant Garamond SemiBold" pitchFamily="34" charset="0"/>
                <a:ea typeface="Cormorant Garamond SemiBold" pitchFamily="34" charset="-122"/>
                <a:cs typeface="Cormorant Garamond SemiBold" pitchFamily="34" charset="-120"/>
              </a:rPr>
              <a:t>See it working </a:t>
            </a:r>
            <a:endParaRPr lang="en-US" sz="5200" dirty="0"/>
          </a:p>
          <a:p>
            <a:pPr marL="0" indent="0">
              <a:lnSpc>
                <a:spcPct val="95000"/>
              </a:lnSpc>
              <a:buNone/>
            </a:pPr>
            <a:r>
              <a:rPr lang="en-US" sz="5200" i="1" dirty="0">
                <a:solidFill>
                  <a:srgbClr val="E0B564"/>
                </a:solidFill>
                <a:latin typeface="Cormorant Garamond" pitchFamily="34" charset="0"/>
                <a:ea typeface="Cormorant Garamond" pitchFamily="34" charset="-122"/>
                <a:cs typeface="Cormorant Garamond" pitchFamily="34" charset="-120"/>
              </a:rPr>
              <a:t>on your data.</a:t>
            </a:r>
            <a:endParaRPr lang="en-US" sz="5200" dirty="0"/>
          </a:p>
        </p:txBody>
      </p:sp>
      <p:sp>
        <p:nvSpPr>
          <p:cNvPr id="6" name="Text 3"/>
          <p:cNvSpPr txBox="1"/>
          <p:nvPr/>
        </p:nvSpPr>
        <p:spPr>
          <a:xfrm>
            <a:off x="685800" y="3520440"/>
            <a:ext cx="5669280" cy="1097280"/>
          </a:xfrm>
          <a:prstGeom prst="rect">
            <a:avLst/>
          </a:prstGeom>
          <a:noFill/>
          <a:ln/>
        </p:spPr>
        <p:txBody>
          <a:bodyPr wrap="square" lIns="0" tIns="0" rIns="0" bIns="0" rtlCol="0" anchor="t"/>
          <a:lstStyle/>
          <a:p>
            <a:pPr marL="0" indent="0">
              <a:lnSpc>
                <a:spcPct val="130000"/>
              </a:lnSpc>
              <a:buNone/>
            </a:pPr>
            <a:r>
              <a:rPr lang="en-US" sz="1350" dirty="0">
                <a:solidFill>
                  <a:srgbClr val="A8A399"/>
                </a:solidFill>
                <a:latin typeface="Inter 18pt" pitchFamily="34" charset="0"/>
                <a:ea typeface="Inter 18pt" pitchFamily="34" charset="-122"/>
                <a:cs typeface="Inter 18pt" pitchFamily="34" charset="-120"/>
              </a:rPr>
              <a:t>Half an hour against a real GL dataset - your structure, your numbers, your questions. Or run a ninety-day proof of concept on your own extracts, with the fee credited in full against your first year.</a:t>
            </a:r>
            <a:endParaRPr lang="en-US" sz="1350" dirty="0"/>
          </a:p>
        </p:txBody>
      </p:sp>
      <p:sp>
        <p:nvSpPr>
          <p:cNvPr id="7" name="Shape 4"/>
          <p:cNvSpPr/>
          <p:nvPr/>
        </p:nvSpPr>
        <p:spPr>
          <a:xfrm>
            <a:off x="685800" y="4892040"/>
            <a:ext cx="457200" cy="457200"/>
          </a:xfrm>
          <a:prstGeom prst="ellipse">
            <a:avLst/>
          </a:prstGeom>
          <a:solidFill>
            <a:srgbClr val="C8922A"/>
          </a:solidFill>
          <a:ln/>
        </p:spPr>
      </p:sp>
      <p:pic>
        <p:nvPicPr>
          <p:cNvPr id="8" name="Image 1" descr="preencoded.png"/>
          <p:cNvPicPr>
            <a:picLocks noChangeAspect="1"/>
          </p:cNvPicPr>
          <p:nvPr/>
        </p:nvPicPr>
        <p:blipFill>
          <a:blip r:embed="rId4"/>
          <a:stretch>
            <a:fillRect/>
          </a:stretch>
        </p:blipFill>
        <p:spPr>
          <a:xfrm>
            <a:off x="800100" y="5006340"/>
            <a:ext cx="228600" cy="228600"/>
          </a:xfrm>
          <a:prstGeom prst="rect">
            <a:avLst/>
          </a:prstGeom>
        </p:spPr>
      </p:pic>
      <p:sp>
        <p:nvSpPr>
          <p:cNvPr id="9" name="Text 5">
            <a:hlinkClick r:id="rId5"/>
          </p:cNvPr>
          <p:cNvSpPr txBox="1"/>
          <p:nvPr/>
        </p:nvSpPr>
        <p:spPr>
          <a:xfrm>
            <a:off x="1325880" y="4956048"/>
            <a:ext cx="4572000" cy="365760"/>
          </a:xfrm>
          <a:prstGeom prst="rect">
            <a:avLst/>
          </a:prstGeom>
          <a:noFill/>
          <a:ln/>
        </p:spPr>
        <p:txBody>
          <a:bodyPr wrap="square" lIns="0" tIns="0" rIns="0" bIns="0" rtlCol="0" anchor="t"/>
          <a:lstStyle/>
          <a:p>
            <a:pPr marL="0" indent="0">
              <a:buNone/>
            </a:pPr>
            <a:r>
              <a:rPr lang="en-US" sz="1800" b="1" u="sng" dirty="0">
                <a:solidFill>
                  <a:srgbClr val="F0EDE6"/>
                </a:solidFill>
                <a:latin typeface="Inter 18pt" pitchFamily="34" charset="0"/>
                <a:ea typeface="Inter 18pt" pitchFamily="34" charset="-122"/>
                <a:cs typeface="Inter 18pt" pitchFamily="34" charset="-120"/>
                <a:hlinkClick r:id="rId5">
                  <a:extLst>
                    <a:ext uri="{A12FA001-AC4F-418D-AE19-62706E023703}">
                      <ahyp:hlinkClr xmlns:ahyp="http://schemas.microsoft.com/office/drawing/2018/hyperlinkcolor" val="tx"/>
                    </a:ext>
                  </a:extLst>
                </a:hlinkClick>
              </a:rPr>
              <a:t>info@wevo.co.uk</a:t>
            </a:r>
            <a:endParaRPr lang="en-US" sz="1800" dirty="0"/>
          </a:p>
        </p:txBody>
      </p:sp>
      <p:sp>
        <p:nvSpPr>
          <p:cNvPr id="10" name="Shape 6"/>
          <p:cNvSpPr/>
          <p:nvPr/>
        </p:nvSpPr>
        <p:spPr>
          <a:xfrm>
            <a:off x="685800" y="5486400"/>
            <a:ext cx="457200" cy="457200"/>
          </a:xfrm>
          <a:prstGeom prst="ellipse">
            <a:avLst/>
          </a:prstGeom>
          <a:solidFill>
            <a:srgbClr val="C8922A"/>
          </a:solidFill>
          <a:ln/>
        </p:spPr>
      </p:sp>
      <p:pic>
        <p:nvPicPr>
          <p:cNvPr id="11" name="Image 2" descr="preencoded.png"/>
          <p:cNvPicPr>
            <a:picLocks noChangeAspect="1"/>
          </p:cNvPicPr>
          <p:nvPr/>
        </p:nvPicPr>
        <p:blipFill>
          <a:blip r:embed="rId6"/>
          <a:stretch>
            <a:fillRect/>
          </a:stretch>
        </p:blipFill>
        <p:spPr>
          <a:xfrm>
            <a:off x="800100" y="5600700"/>
            <a:ext cx="228600" cy="228600"/>
          </a:xfrm>
          <a:prstGeom prst="rect">
            <a:avLst/>
          </a:prstGeom>
        </p:spPr>
      </p:pic>
      <p:sp>
        <p:nvSpPr>
          <p:cNvPr id="12" name="Text 7">
            <a:hlinkClick r:id="rId7"/>
          </p:cNvPr>
          <p:cNvSpPr txBox="1"/>
          <p:nvPr/>
        </p:nvSpPr>
        <p:spPr>
          <a:xfrm>
            <a:off x="1325880" y="5550408"/>
            <a:ext cx="4572000" cy="365760"/>
          </a:xfrm>
          <a:prstGeom prst="rect">
            <a:avLst/>
          </a:prstGeom>
          <a:noFill/>
          <a:ln/>
        </p:spPr>
        <p:txBody>
          <a:bodyPr wrap="square" lIns="0" tIns="0" rIns="0" bIns="0" rtlCol="0" anchor="t"/>
          <a:lstStyle/>
          <a:p>
            <a:pPr marL="0" indent="0">
              <a:buNone/>
            </a:pPr>
            <a:r>
              <a:rPr lang="en-US" sz="1800" b="1" u="sng" dirty="0">
                <a:solidFill>
                  <a:srgbClr val="F0EDE6"/>
                </a:solidFill>
                <a:latin typeface="Inter 18pt" pitchFamily="34" charset="0"/>
                <a:ea typeface="Inter 18pt" pitchFamily="34" charset="-122"/>
                <a:cs typeface="Inter 18pt" pitchFamily="34" charset="-120"/>
                <a:hlinkClick r:id="rId7">
                  <a:extLst>
                    <a:ext uri="{A12FA001-AC4F-418D-AE19-62706E023703}">
                      <ahyp:hlinkClr xmlns:ahyp="http://schemas.microsoft.com/office/drawing/2018/hyperlinkcolor" val="tx"/>
                    </a:ext>
                  </a:extLst>
                </a:hlinkClick>
              </a:rPr>
              <a:t>wevo.co.uk</a:t>
            </a:r>
            <a:endParaRPr lang="en-US" sz="1800" dirty="0"/>
          </a:p>
        </p:txBody>
      </p:sp>
      <p:sp>
        <p:nvSpPr>
          <p:cNvPr id="13" name="Text 8"/>
          <p:cNvSpPr txBox="1"/>
          <p:nvPr/>
        </p:nvSpPr>
        <p:spPr>
          <a:xfrm>
            <a:off x="685800" y="640080"/>
            <a:ext cx="5486400" cy="320040"/>
          </a:xfrm>
          <a:prstGeom prst="rect">
            <a:avLst/>
          </a:prstGeom>
          <a:noFill/>
          <a:ln/>
        </p:spPr>
        <p:txBody>
          <a:bodyPr wrap="square" lIns="0" tIns="0" rIns="0" bIns="0" rtlCol="0" anchor="t"/>
          <a:lstStyle/>
          <a:p>
            <a:pPr marL="0" indent="0">
              <a:buNone/>
            </a:pPr>
            <a:r>
              <a:rPr lang="en-US" sz="1200" b="1" kern="0" spc="300" dirty="0">
                <a:solidFill>
                  <a:srgbClr val="F0EDE6"/>
                </a:solidFill>
                <a:latin typeface="Inter 18pt" pitchFamily="34" charset="0"/>
                <a:ea typeface="Inter 18pt" pitchFamily="34" charset="-122"/>
                <a:cs typeface="Inter 18pt" pitchFamily="34" charset="-120"/>
              </a:rPr>
              <a:t>WEVO</a:t>
            </a:r>
            <a:r>
              <a:rPr lang="en-US" sz="1200" kern="0" spc="300" dirty="0">
                <a:solidFill>
                  <a:srgbClr val="E0B564"/>
                </a:solidFill>
                <a:latin typeface="Inter 18pt" pitchFamily="34" charset="0"/>
                <a:ea typeface="Inter 18pt" pitchFamily="34" charset="-122"/>
                <a:cs typeface="Inter 18pt" pitchFamily="34" charset="-120"/>
              </a:rPr>
              <a:t>   GL ANALYTICS</a:t>
            </a:r>
            <a:endParaRPr lang="en-US" sz="1200" dirty="0"/>
          </a:p>
        </p:txBody>
      </p:sp>
      <p:sp>
        <p:nvSpPr>
          <p:cNvPr id="14" name="Text 9"/>
          <p:cNvSpPr txBox="1"/>
          <p:nvPr/>
        </p:nvSpPr>
        <p:spPr>
          <a:xfrm>
            <a:off x="685800" y="6355080"/>
            <a:ext cx="7315200" cy="228600"/>
          </a:xfrm>
          <a:prstGeom prst="rect">
            <a:avLst/>
          </a:prstGeom>
          <a:noFill/>
          <a:ln/>
        </p:spPr>
        <p:txBody>
          <a:bodyPr wrap="square" lIns="0" tIns="0" rIns="0" bIns="0" rtlCol="0" anchor="t"/>
          <a:lstStyle/>
          <a:p>
            <a:pPr marL="0" indent="0">
              <a:buNone/>
            </a:pPr>
            <a:r>
              <a:rPr lang="en-US" sz="850" dirty="0">
                <a:solidFill>
                  <a:srgbClr val="6E6A63"/>
                </a:solidFill>
                <a:latin typeface="Inter 18pt" pitchFamily="34" charset="0"/>
                <a:ea typeface="Inter 18pt" pitchFamily="34" charset="-122"/>
                <a:cs typeface="Inter 18pt" pitchFamily="34" charset="-120"/>
              </a:rPr>
              <a:t>Wevo GL Analytics is a product of Professional Software Ltd, registered in England and Wales, company no. 01951252.</a:t>
            </a:r>
            <a:endParaRPr lang="en-US" sz="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2088</Words>
  <Application>Microsoft Office PowerPoint</Application>
  <PresentationFormat>Widescreen</PresentationFormat>
  <Paragraphs>286</Paragraphs>
  <Slides>16</Slides>
  <Notes>16</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Inter 18pt</vt:lpstr>
      <vt:lpstr>Arial</vt:lpstr>
      <vt:lpstr>Cormorant Garamond</vt:lpstr>
      <vt:lpstr>Cormorant Garamond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Wevo GL Analytics - Management reporting over your General Ledger</dc:title>
  <dc:subject>Product introduction</dc:subject>
  <dc:creator/>
  <cp:lastModifiedBy/>
  <cp:revision>2</cp:revision>
  <dcterms:created xsi:type="dcterms:W3CDTF">2026-09-23T13:09:09Z</dcterms:created>
  <dcterms:modified xsi:type="dcterms:W3CDTF">2026-09-23T14:17:51Z</dcterms:modified>
</cp:coreProperties>
</file>